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60" r:id="rId5"/>
    <p:sldId id="259" r:id="rId6"/>
    <p:sldId id="267"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275" r:id="rId23"/>
    <p:sldId id="309" r:id="rId24"/>
    <p:sldId id="310" r:id="rId25"/>
    <p:sldId id="311" r:id="rId26"/>
    <p:sldId id="312" r:id="rId27"/>
    <p:sldId id="314" r:id="rId28"/>
    <p:sldId id="313" r:id="rId29"/>
    <p:sldId id="315" r:id="rId30"/>
    <p:sldId id="316" r:id="rId31"/>
    <p:sldId id="317" r:id="rId32"/>
    <p:sldId id="318" r:id="rId33"/>
    <p:sldId id="320" r:id="rId34"/>
    <p:sldId id="321" r:id="rId35"/>
    <p:sldId id="322" r:id="rId36"/>
    <p:sldId id="323" r:id="rId37"/>
    <p:sldId id="324" r:id="rId38"/>
    <p:sldId id="325" r:id="rId39"/>
    <p:sldId id="326" r:id="rId40"/>
    <p:sldId id="327" r:id="rId41"/>
    <p:sldId id="328" r:id="rId42"/>
    <p:sldId id="350" r:id="rId43"/>
    <p:sldId id="329" r:id="rId44"/>
    <p:sldId id="330" r:id="rId45"/>
    <p:sldId id="331" r:id="rId46"/>
    <p:sldId id="332" r:id="rId47"/>
    <p:sldId id="351" r:id="rId48"/>
    <p:sldId id="333" r:id="rId49"/>
    <p:sldId id="335" r:id="rId50"/>
    <p:sldId id="336" r:id="rId51"/>
    <p:sldId id="337" r:id="rId52"/>
    <p:sldId id="338" r:id="rId53"/>
    <p:sldId id="340" r:id="rId54"/>
    <p:sldId id="341" r:id="rId55"/>
    <p:sldId id="353" r:id="rId56"/>
    <p:sldId id="283" r:id="rId57"/>
    <p:sldId id="342" r:id="rId58"/>
    <p:sldId id="346" r:id="rId59"/>
    <p:sldId id="344" r:id="rId60"/>
    <p:sldId id="345" r:id="rId61"/>
    <p:sldId id="349" r:id="rId62"/>
    <p:sldId id="352" r:id="rId63"/>
    <p:sldId id="348" r:id="rId64"/>
    <p:sldId id="290" r:id="rId65"/>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5" d="100"/>
          <a:sy n="95" d="100"/>
        </p:scale>
        <p:origin x="-810" y="-102"/>
      </p:cViewPr>
      <p:guideLst>
        <p:guide orient="horz" pos="180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7296-58BF-4C15-B087-FCA67F27BC40}" type="datetimeFigureOut">
              <a:rPr lang="zh-CN" altLang="en-US" smtClean="0"/>
              <a:pPr/>
              <a:t>2018/1/18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07243-D479-408A-9F03-AE97E7C1ACBB}" type="slidenum">
              <a:rPr lang="zh-CN" altLang="en-US" smtClean="0"/>
              <a:pPr/>
              <a:t>‹#›</a:t>
            </a:fld>
            <a:endParaRPr lang="zh-CN" altLang="en-US"/>
          </a:p>
        </p:txBody>
      </p:sp>
    </p:spTree>
    <p:extLst>
      <p:ext uri="{BB962C8B-B14F-4D97-AF65-F5344CB8AC3E}">
        <p14:creationId xmlns:p14="http://schemas.microsoft.com/office/powerpoint/2010/main" xmlns="" val="318528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a:t>
            </a:fld>
            <a:endParaRPr lang="zh-CN" altLang="en-US"/>
          </a:p>
        </p:txBody>
      </p:sp>
    </p:spTree>
    <p:extLst>
      <p:ext uri="{BB962C8B-B14F-4D97-AF65-F5344CB8AC3E}">
        <p14:creationId xmlns:p14="http://schemas.microsoft.com/office/powerpoint/2010/main" xmlns="" val="230848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10</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11</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12</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13</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14</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15</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16</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17</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18</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19</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a:t>
            </a:fld>
            <a:endParaRPr lang="zh-CN" altLang="en-US"/>
          </a:p>
        </p:txBody>
      </p:sp>
    </p:spTree>
    <p:extLst>
      <p:ext uri="{BB962C8B-B14F-4D97-AF65-F5344CB8AC3E}">
        <p14:creationId xmlns:p14="http://schemas.microsoft.com/office/powerpoint/2010/main" xmlns="" val="405095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20</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21</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22</a:t>
            </a:fld>
            <a:endParaRPr lang="zh-CN" altLang="en-US"/>
          </a:p>
        </p:txBody>
      </p:sp>
    </p:spTree>
    <p:extLst>
      <p:ext uri="{BB962C8B-B14F-4D97-AF65-F5344CB8AC3E}">
        <p14:creationId xmlns:p14="http://schemas.microsoft.com/office/powerpoint/2010/main" xmlns="" val="3910422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23</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24</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25</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26</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27</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28</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29</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a:t>
            </a:fld>
            <a:endParaRPr lang="zh-CN" altLang="en-US"/>
          </a:p>
        </p:txBody>
      </p:sp>
    </p:spTree>
    <p:extLst>
      <p:ext uri="{BB962C8B-B14F-4D97-AF65-F5344CB8AC3E}">
        <p14:creationId xmlns:p14="http://schemas.microsoft.com/office/powerpoint/2010/main" xmlns="" val="1235139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30</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31</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32</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33</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34</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35</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36</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37</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38</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39</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40</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41</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42</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43</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44</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45</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46</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47</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48</a:t>
            </a:fld>
            <a:endParaRPr lang="zh-CN" altLang="en-US"/>
          </a:p>
        </p:txBody>
      </p:sp>
    </p:spTree>
    <p:extLst>
      <p:ext uri="{BB962C8B-B14F-4D97-AF65-F5344CB8AC3E}">
        <p14:creationId xmlns:p14="http://schemas.microsoft.com/office/powerpoint/2010/main" xmlns="" val="2325590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56</a:t>
            </a:fld>
            <a:endParaRPr lang="zh-CN" altLang="en-US"/>
          </a:p>
        </p:txBody>
      </p:sp>
    </p:spTree>
    <p:extLst>
      <p:ext uri="{BB962C8B-B14F-4D97-AF65-F5344CB8AC3E}">
        <p14:creationId xmlns:p14="http://schemas.microsoft.com/office/powerpoint/2010/main" xmlns="" val="1592459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58</a:t>
            </a:fld>
            <a:endParaRPr lang="zh-CN" altLang="en-US"/>
          </a:p>
        </p:txBody>
      </p:sp>
    </p:spTree>
    <p:extLst>
      <p:ext uri="{BB962C8B-B14F-4D97-AF65-F5344CB8AC3E}">
        <p14:creationId xmlns:p14="http://schemas.microsoft.com/office/powerpoint/2010/main" xmlns="" val="1592459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a:t>
            </a:fld>
            <a:endParaRPr lang="zh-CN" altLang="en-US"/>
          </a:p>
        </p:txBody>
      </p:sp>
    </p:spTree>
    <p:extLst>
      <p:ext uri="{BB962C8B-B14F-4D97-AF65-F5344CB8AC3E}">
        <p14:creationId xmlns:p14="http://schemas.microsoft.com/office/powerpoint/2010/main" xmlns="" val="41056180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64</a:t>
            </a:fld>
            <a:endParaRPr lang="zh-CN" altLang="en-US"/>
          </a:p>
        </p:txBody>
      </p:sp>
    </p:spTree>
    <p:extLst>
      <p:ext uri="{BB962C8B-B14F-4D97-AF65-F5344CB8AC3E}">
        <p14:creationId xmlns:p14="http://schemas.microsoft.com/office/powerpoint/2010/main" xmlns="" val="1977882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7</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8</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E07243-D479-408A-9F03-AE97E7C1ACBB}" type="slidenum">
              <a:rPr lang="zh-CN" altLang="en-US" smtClean="0"/>
              <a:pPr/>
              <a:t>9</a:t>
            </a:fld>
            <a:endParaRPr lang="zh-CN" altLang="en-US"/>
          </a:p>
        </p:txBody>
      </p:sp>
    </p:spTree>
    <p:extLst>
      <p:ext uri="{BB962C8B-B14F-4D97-AF65-F5344CB8AC3E}">
        <p14:creationId xmlns:p14="http://schemas.microsoft.com/office/powerpoint/2010/main" xmlns="" val="295559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4237637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92017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155184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142112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65507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57323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91828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99147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76340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447505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DD9689C-E0FA-4117-AC6E-4AADA26ABC75}" type="datetimeFigureOut">
              <a:rPr lang="zh-CN" altLang="en-US" smtClean="0"/>
              <a:pPr/>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275555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0DD9689C-E0FA-4117-AC6E-4AADA26ABC75}" type="datetimeFigureOut">
              <a:rPr lang="zh-CN" altLang="en-US" smtClean="0"/>
              <a:pPr/>
              <a:t>2018/1/18</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EC5F5FF-180C-4BB6-8622-F4E1931019D5}" type="slidenum">
              <a:rPr lang="zh-CN" altLang="en-US" smtClean="0"/>
              <a:pPr/>
              <a:t>‹#›</a:t>
            </a:fld>
            <a:endParaRPr lang="zh-CN" altLang="en-US"/>
          </a:p>
        </p:txBody>
      </p:sp>
    </p:spTree>
    <p:extLst>
      <p:ext uri="{BB962C8B-B14F-4D97-AF65-F5344CB8AC3E}">
        <p14:creationId xmlns:p14="http://schemas.microsoft.com/office/powerpoint/2010/main" xmlns="" val="3554482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_6.5.1.1.1&#25945;&#24072;&#29992;&#25143;&#27880;&#20876;"/><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_13.2.1.1&#25945;&#24072;&#29992;&#25143;&#27880;&#20876;"/></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39033;&#30446;&#31456;&#31243;.doc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3392914"/>
            <a:ext cx="9144000" cy="2322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xmlns="" val="0"/>
              </a:ext>
            </a:extLst>
          </a:blip>
          <a:srcRect l="6603" t="7854" r="6936" b="39363"/>
          <a:stretch/>
        </p:blipFill>
        <p:spPr>
          <a:xfrm>
            <a:off x="0" y="43483"/>
            <a:ext cx="9144000" cy="3349431"/>
          </a:xfrm>
          <a:prstGeom prst="rect">
            <a:avLst/>
          </a:prstGeom>
        </p:spPr>
      </p:pic>
      <p:sp>
        <p:nvSpPr>
          <p:cNvPr id="5" name="TextBox 4"/>
          <p:cNvSpPr txBox="1"/>
          <p:nvPr/>
        </p:nvSpPr>
        <p:spPr>
          <a:xfrm>
            <a:off x="1142976" y="3500442"/>
            <a:ext cx="6984776" cy="1077218"/>
          </a:xfrm>
          <a:prstGeom prst="rect">
            <a:avLst/>
          </a:prstGeom>
          <a:noFill/>
        </p:spPr>
        <p:txBody>
          <a:bodyPr wrap="square" rtlCol="0">
            <a:spAutoFit/>
          </a:bodyPr>
          <a:lstStyle/>
          <a:p>
            <a:pPr algn="ctr"/>
            <a:r>
              <a:rPr lang="zh-CN" altLang="en-US"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软件工程系列课程教学辅助网站</a:t>
            </a:r>
            <a:endParaRPr lang="en-US" altLang="zh-CN"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a:p>
            <a:pPr algn="ctr"/>
            <a:r>
              <a:rPr lang="zh-CN" altLang="en-US" sz="32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项目总结报告</a:t>
            </a:r>
            <a:endParaRPr lang="zh-CN" altLang="en-US" sz="32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1432837" y="4781950"/>
            <a:ext cx="63367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357291" y="5080456"/>
            <a:ext cx="4339651" cy="369332"/>
          </a:xfrm>
          <a:prstGeom prst="rect">
            <a:avLst/>
          </a:prstGeom>
          <a:effectLst/>
        </p:spPr>
        <p:txBody>
          <a:bodyPr wrap="none">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胡泽宇、葛鑫志、林康、金志超、韩佳鑫</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786182" y="4643450"/>
            <a:ext cx="1602457"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885034" y="4723641"/>
            <a:ext cx="1401346" cy="276999"/>
          </a:xfrm>
          <a:prstGeom prst="rect">
            <a:avLst/>
          </a:prstGeom>
          <a:noFill/>
        </p:spPr>
        <p:txBody>
          <a:bodyPr wrap="none" rtlCol="0">
            <a:spAutoFit/>
          </a:bodyPr>
          <a:lstStyle/>
          <a:p>
            <a:r>
              <a:rPr lang="zh-CN" altLang="en-US" sz="1200" dirty="0" smtClean="0">
                <a:solidFill>
                  <a:srgbClr val="0070C0"/>
                </a:solidFill>
                <a:latin typeface="微软雅黑" panose="020B0503020204020204" pitchFamily="34" charset="-122"/>
                <a:ea typeface="微软雅黑" panose="020B0503020204020204" pitchFamily="34" charset="-122"/>
              </a:rPr>
              <a:t>汇报人：</a:t>
            </a:r>
            <a:r>
              <a:rPr lang="en-US" altLang="zh-CN" sz="1200" dirty="0" smtClean="0">
                <a:solidFill>
                  <a:srgbClr val="0070C0"/>
                </a:solidFill>
                <a:latin typeface="微软雅黑" panose="020B0503020204020204" pitchFamily="34" charset="-122"/>
                <a:ea typeface="微软雅黑" panose="020B0503020204020204" pitchFamily="34" charset="-122"/>
              </a:rPr>
              <a:t>G14</a:t>
            </a:r>
            <a:r>
              <a:rPr lang="zh-CN" altLang="en-US" sz="1200" dirty="0" smtClean="0">
                <a:solidFill>
                  <a:srgbClr val="0070C0"/>
                </a:solidFill>
                <a:latin typeface="微软雅黑" panose="020B0503020204020204" pitchFamily="34" charset="-122"/>
                <a:ea typeface="微软雅黑" panose="020B0503020204020204" pitchFamily="34" charset="-122"/>
              </a:rPr>
              <a:t>小组</a:t>
            </a:r>
            <a:endParaRPr lang="zh-CN" altLang="en-US" sz="1200" dirty="0">
              <a:solidFill>
                <a:srgbClr val="0070C0"/>
              </a:solidFill>
              <a:latin typeface="微软雅黑" panose="020B0503020204020204" pitchFamily="34" charset="-122"/>
              <a:ea typeface="微软雅黑" panose="020B0503020204020204" pitchFamily="34" charset="-122"/>
            </a:endParaRPr>
          </a:p>
        </p:txBody>
      </p:sp>
      <p:pic>
        <p:nvPicPr>
          <p:cNvPr id="11" name="图片 10" descr="g14"/>
          <p:cNvPicPr>
            <a:picLocks noChangeAspect="1"/>
          </p:cNvPicPr>
          <p:nvPr/>
        </p:nvPicPr>
        <p:blipFill>
          <a:blip r:embed="rId4" cstate="print"/>
          <a:stretch>
            <a:fillRect/>
          </a:stretch>
        </p:blipFill>
        <p:spPr>
          <a:xfrm>
            <a:off x="427355" y="105410"/>
            <a:ext cx="1764665" cy="1764665"/>
          </a:xfrm>
          <a:prstGeom prst="rect">
            <a:avLst/>
          </a:prstGeom>
        </p:spPr>
      </p:pic>
    </p:spTree>
    <p:extLst>
      <p:ext uri="{BB962C8B-B14F-4D97-AF65-F5344CB8AC3E}">
        <p14:creationId xmlns:p14="http://schemas.microsoft.com/office/powerpoint/2010/main" xmlns="" val="19431340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outVertical)">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1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492990"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里程碑阶段内部评审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2641" name="Picture 1" descr="G:\QQ\新建文件夹\1146072889\Image\C2C\UN]V`U2Z)4OD1~HUVLZ0`XB.png"/>
          <p:cNvPicPr>
            <a:picLocks noChangeAspect="1" noChangeArrowheads="1"/>
          </p:cNvPicPr>
          <p:nvPr/>
        </p:nvPicPr>
        <p:blipFill>
          <a:blip r:embed="rId3"/>
          <a:srcRect/>
          <a:stretch>
            <a:fillRect/>
          </a:stretch>
        </p:blipFill>
        <p:spPr bwMode="auto">
          <a:xfrm>
            <a:off x="642910" y="1428740"/>
            <a:ext cx="8104176" cy="2857496"/>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配置管理工具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3074" name="Picture 2"/>
          <p:cNvPicPr>
            <a:picLocks noChangeAspect="1" noChangeArrowheads="1"/>
          </p:cNvPicPr>
          <p:nvPr/>
        </p:nvPicPr>
        <p:blipFill>
          <a:blip r:embed="rId3" cstate="print"/>
          <a:srcRect/>
          <a:stretch>
            <a:fillRect/>
          </a:stretch>
        </p:blipFill>
        <p:spPr bwMode="auto">
          <a:xfrm>
            <a:off x="1187624" y="841276"/>
            <a:ext cx="6513513" cy="4495800"/>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788999"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WBS</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 name="图片 10" descr="需求（改过）wbs"/>
          <p:cNvPicPr>
            <a:picLocks noChangeAspect="1"/>
          </p:cNvPicPr>
          <p:nvPr/>
        </p:nvPicPr>
        <p:blipFill>
          <a:blip r:embed="rId3" cstate="print"/>
          <a:stretch>
            <a:fillRect/>
          </a:stretch>
        </p:blipFill>
        <p:spPr>
          <a:xfrm>
            <a:off x="500034" y="1643054"/>
            <a:ext cx="7738490" cy="2476807"/>
          </a:xfrm>
          <a:prstGeom prst="rect">
            <a:avLst/>
          </a:prstGeom>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3518912"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需求计划中给每个人分配任务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026" name="Picture 2" descr="C:\Users\Administrator\Documents\Tencent Files\295326869\FileRecv\总体OBS.png"/>
          <p:cNvPicPr>
            <a:picLocks noChangeAspect="1" noChangeArrowheads="1"/>
          </p:cNvPicPr>
          <p:nvPr/>
        </p:nvPicPr>
        <p:blipFill>
          <a:blip r:embed="rId3" cstate="print"/>
          <a:srcRect/>
          <a:stretch>
            <a:fillRect/>
          </a:stretch>
        </p:blipFill>
        <p:spPr bwMode="auto">
          <a:xfrm>
            <a:off x="323528" y="985292"/>
            <a:ext cx="8158982" cy="4465562"/>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7150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373068"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GANTT</a:t>
            </a:r>
            <a:r>
              <a:rPr lang="zh-CN" altLang="en-US" sz="2000" b="1" dirty="0" smtClean="0">
                <a:solidFill>
                  <a:srgbClr val="0070C0"/>
                </a:solidFill>
                <a:latin typeface="微软雅黑" panose="020B0503020204020204" pitchFamily="34" charset="-122"/>
                <a:ea typeface="微软雅黑" panose="020B0503020204020204" pitchFamily="34" charset="-122"/>
              </a:rPr>
              <a:t>图</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08545" name="Picture 1" descr="C:\Users\Administrator\Documents\Tencent Files\295326869\Image\C2C\I1WX3}A97DA}EQYAKHD]LM2.png"/>
          <p:cNvPicPr>
            <a:picLocks noChangeAspect="1" noChangeArrowheads="1"/>
          </p:cNvPicPr>
          <p:nvPr/>
        </p:nvPicPr>
        <p:blipFill>
          <a:blip r:embed="rId3" cstate="print"/>
          <a:srcRect/>
          <a:stretch>
            <a:fillRect/>
          </a:stretch>
        </p:blipFill>
        <p:spPr bwMode="auto">
          <a:xfrm>
            <a:off x="395536" y="1345332"/>
            <a:ext cx="8375079" cy="3717478"/>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itchFamily="34" charset="-122"/>
              <a:ea typeface="微软雅黑" pitchFamily="34" charset="-122"/>
            </a:endParaRPr>
          </a:p>
        </p:txBody>
      </p:sp>
      <p:sp>
        <p:nvSpPr>
          <p:cNvPr id="12" name="文本框 2"/>
          <p:cNvSpPr txBox="1"/>
          <p:nvPr/>
        </p:nvSpPr>
        <p:spPr>
          <a:xfrm>
            <a:off x="1229699" y="1357302"/>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需求获取方面的风险</a:t>
            </a:r>
            <a:endParaRPr lang="en-US" altLang="zh-CN" sz="2000" dirty="0">
              <a:latin typeface="微软雅黑" panose="020B0503020204020204" pitchFamily="34" charset="-122"/>
              <a:ea typeface="微软雅黑" panose="020B0503020204020204" pitchFamily="34" charset="-122"/>
            </a:endParaRPr>
          </a:p>
        </p:txBody>
      </p:sp>
      <p:sp>
        <p:nvSpPr>
          <p:cNvPr id="13" name="文本框 3"/>
          <p:cNvSpPr txBox="1"/>
          <p:nvPr/>
        </p:nvSpPr>
        <p:spPr>
          <a:xfrm>
            <a:off x="2000232" y="1785930"/>
            <a:ext cx="6282690" cy="1323439"/>
          </a:xfrm>
          <a:prstGeom prst="rect">
            <a:avLst/>
          </a:prstGeom>
          <a:noFill/>
        </p:spPr>
        <p:txBody>
          <a:bodyPr wrap="square" rtlCol="0">
            <a:spAutoFit/>
          </a:bodyPr>
          <a:lstStyle/>
          <a:p>
            <a:pPr lvl="0"/>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不同项目的需求过程和文档模板不一致。</a:t>
            </a:r>
          </a:p>
          <a:p>
            <a:pPr lvl="0"/>
            <a:r>
              <a:rPr lang="en-US" altLang="zh-CN"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需求不够详细，需求获取的不够完整，可能有一些隐晦的需求没有获取到。</a:t>
            </a:r>
          </a:p>
          <a:p>
            <a:endParaRPr sz="2000" dirty="0">
              <a:latin typeface="微软雅黑" panose="020B0503020204020204" pitchFamily="34" charset="-122"/>
              <a:ea typeface="微软雅黑" panose="020B0503020204020204" pitchFamily="34" charset="-122"/>
            </a:endParaRPr>
          </a:p>
        </p:txBody>
      </p:sp>
      <p:sp>
        <p:nvSpPr>
          <p:cNvPr id="14" name="文本框 4"/>
          <p:cNvSpPr txBox="1"/>
          <p:nvPr/>
        </p:nvSpPr>
        <p:spPr>
          <a:xfrm>
            <a:off x="1214414" y="3071814"/>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需求获取方面的控制</a:t>
            </a:r>
            <a:endParaRPr lang="en-US" altLang="zh-CN" sz="2000" dirty="0">
              <a:latin typeface="微软雅黑" panose="020B0503020204020204" pitchFamily="34" charset="-122"/>
              <a:ea typeface="微软雅黑" panose="020B0503020204020204" pitchFamily="34" charset="-122"/>
            </a:endParaRPr>
          </a:p>
        </p:txBody>
      </p:sp>
      <p:sp>
        <p:nvSpPr>
          <p:cNvPr id="15" name="文本框 5"/>
          <p:cNvSpPr txBox="1"/>
          <p:nvPr/>
        </p:nvSpPr>
        <p:spPr>
          <a:xfrm>
            <a:off x="1928794" y="3786194"/>
            <a:ext cx="6729730" cy="1323439"/>
          </a:xfrm>
          <a:prstGeom prst="rect">
            <a:avLst/>
          </a:prstGeom>
          <a:noFill/>
        </p:spPr>
        <p:txBody>
          <a:bodyPr wrap="square" rtlCol="0">
            <a:spAutoFit/>
          </a:bodyPr>
          <a:lstStyle/>
          <a:p>
            <a:r>
              <a:rPr lang="en-US"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采用一套或多套标准需求交付物文档。为团队对模板进行剪裁提供指导。</a:t>
            </a:r>
          </a:p>
          <a:p>
            <a:r>
              <a:rPr lang="en-US"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让业务分析师仔细多次了解用户的需求，并与用户多次进行访谈。</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itchFamily="34" charset="-122"/>
              <a:ea typeface="微软雅黑" pitchFamily="34" charset="-122"/>
            </a:endParaRPr>
          </a:p>
        </p:txBody>
      </p:sp>
      <p:sp>
        <p:nvSpPr>
          <p:cNvPr id="16" name="文本框 2"/>
          <p:cNvSpPr txBox="1"/>
          <p:nvPr/>
        </p:nvSpPr>
        <p:spPr>
          <a:xfrm>
            <a:off x="1214401" y="1258871"/>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需求分析方面的风险</a:t>
            </a:r>
            <a:endParaRPr lang="en-US" altLang="zh-CN" sz="2000" dirty="0">
              <a:latin typeface="微软雅黑" panose="020B0503020204020204" pitchFamily="34" charset="-122"/>
              <a:ea typeface="微软雅黑" panose="020B0503020204020204" pitchFamily="34" charset="-122"/>
            </a:endParaRPr>
          </a:p>
        </p:txBody>
      </p:sp>
      <p:sp>
        <p:nvSpPr>
          <p:cNvPr id="17" name="文本框 3"/>
          <p:cNvSpPr txBox="1"/>
          <p:nvPr/>
        </p:nvSpPr>
        <p:spPr>
          <a:xfrm>
            <a:off x="1428696" y="1857368"/>
            <a:ext cx="7715304" cy="1631216"/>
          </a:xfrm>
          <a:prstGeom prst="rect">
            <a:avLst/>
          </a:prstGeom>
          <a:noFill/>
        </p:spPr>
        <p:txBody>
          <a:bodyPr wrap="square" rtlCol="0">
            <a:spAutoFit/>
          </a:bodyPr>
          <a:lstStyle/>
          <a:p>
            <a:pPr lvl="0"/>
            <a:r>
              <a:rPr lang="en-US" sz="2000" dirty="0" smtClean="0"/>
              <a:t>1.写的需求无关紧要</a:t>
            </a:r>
            <a:r>
              <a:rPr lang="zh-CN" altLang="en-US" sz="2000" dirty="0" smtClean="0"/>
              <a:t>，业务分析师获取了错误的需求。</a:t>
            </a:r>
          </a:p>
          <a:p>
            <a:pPr lvl="0"/>
            <a:r>
              <a:rPr lang="en-US" sz="2000" dirty="0" smtClean="0"/>
              <a:t>2.所有需求看上去都同等重要</a:t>
            </a:r>
            <a:endParaRPr lang="zh-CN" altLang="en-US" sz="2000" dirty="0" smtClean="0"/>
          </a:p>
          <a:p>
            <a:pPr lvl="0"/>
            <a:r>
              <a:rPr lang="en-US" altLang="zh-CN" sz="2000" dirty="0" smtClean="0"/>
              <a:t>3.</a:t>
            </a:r>
            <a:r>
              <a:rPr lang="zh-CN" altLang="en-US" sz="2000" dirty="0" smtClean="0"/>
              <a:t>干系人之间的需求优先级冲突，杨老师和候老师对需求的侧重点不同。</a:t>
            </a:r>
          </a:p>
          <a:p>
            <a:endParaRPr sz="2000" dirty="0">
              <a:latin typeface="微软雅黑" panose="020B0503020204020204" pitchFamily="34" charset="-122"/>
              <a:ea typeface="微软雅黑" panose="020B0503020204020204" pitchFamily="34" charset="-122"/>
            </a:endParaRPr>
          </a:p>
        </p:txBody>
      </p:sp>
      <p:sp>
        <p:nvSpPr>
          <p:cNvPr id="18" name="文本框 4"/>
          <p:cNvSpPr txBox="1"/>
          <p:nvPr/>
        </p:nvSpPr>
        <p:spPr>
          <a:xfrm>
            <a:off x="1214414" y="3286128"/>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需求分析方面的控制</a:t>
            </a:r>
            <a:endParaRPr lang="en-US" altLang="zh-CN" sz="2000" dirty="0">
              <a:latin typeface="微软雅黑" panose="020B0503020204020204" pitchFamily="34" charset="-122"/>
              <a:ea typeface="微软雅黑" panose="020B0503020204020204" pitchFamily="34" charset="-122"/>
            </a:endParaRPr>
          </a:p>
        </p:txBody>
      </p:sp>
      <p:sp>
        <p:nvSpPr>
          <p:cNvPr id="19" name="文本框 5"/>
          <p:cNvSpPr txBox="1"/>
          <p:nvPr/>
        </p:nvSpPr>
        <p:spPr>
          <a:xfrm>
            <a:off x="1357290" y="3776008"/>
            <a:ext cx="7643866" cy="1938992"/>
          </a:xfrm>
          <a:prstGeom prst="rect">
            <a:avLst/>
          </a:prstGeom>
          <a:noFill/>
        </p:spPr>
        <p:txBody>
          <a:bodyPr wrap="square" rtlCol="0">
            <a:spAutoFit/>
          </a:bodyPr>
          <a:lstStyle/>
          <a:p>
            <a:pPr lvl="0"/>
            <a:r>
              <a:rPr lang="en-US" altLang="zh-CN" sz="2000" dirty="0" smtClean="0"/>
              <a:t>1.</a:t>
            </a:r>
            <a:r>
              <a:rPr lang="zh-CN" altLang="en-US" sz="2000" dirty="0" smtClean="0"/>
              <a:t>记录每个需求的来源和理由</a:t>
            </a:r>
          </a:p>
          <a:p>
            <a:pPr lvl="0"/>
            <a:r>
              <a:rPr lang="en-US" altLang="zh-CN" sz="2000" dirty="0" smtClean="0"/>
              <a:t>2.</a:t>
            </a:r>
            <a:r>
              <a:rPr lang="zh-CN" altLang="en-US" sz="2000" dirty="0" smtClean="0"/>
              <a:t>为需求优先级排序制定一套协作过程，从而平衡客户价值、实现成本和技术风险</a:t>
            </a:r>
          </a:p>
          <a:p>
            <a:pPr lvl="0"/>
            <a:r>
              <a:rPr lang="en-US" altLang="zh-CN" sz="2000" dirty="0" smtClean="0"/>
              <a:t>3.</a:t>
            </a:r>
            <a:r>
              <a:rPr lang="zh-CN" altLang="en-US" sz="2000" dirty="0" smtClean="0"/>
              <a:t>寻求两位老师的意见，经过两位老师同意后，对需求优先级进行排序。</a:t>
            </a:r>
          </a:p>
          <a:p>
            <a:endParaRPr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itchFamily="34" charset="-122"/>
              <a:ea typeface="微软雅黑" pitchFamily="34" charset="-122"/>
            </a:endParaRPr>
          </a:p>
        </p:txBody>
      </p:sp>
      <p:sp>
        <p:nvSpPr>
          <p:cNvPr id="20" name="文本框 2"/>
          <p:cNvSpPr txBox="1"/>
          <p:nvPr/>
        </p:nvSpPr>
        <p:spPr>
          <a:xfrm>
            <a:off x="1285852" y="1357302"/>
            <a:ext cx="5005705" cy="400110"/>
          </a:xfrm>
          <a:prstGeom prst="rect">
            <a:avLst/>
          </a:prstGeom>
          <a:noFill/>
        </p:spPr>
        <p:txBody>
          <a:bodyPr wrap="square" rtlCol="0">
            <a:spAutoFit/>
          </a:bodyPr>
          <a:lstStyle/>
          <a:p>
            <a:r>
              <a:rPr lang="en-US" altLang="zh-CN" sz="2000">
                <a:latin typeface="宋体" panose="02010600030101010101" pitchFamily="2" charset="-122"/>
              </a:rPr>
              <a:t>◎</a:t>
            </a:r>
            <a:r>
              <a:rPr lang="en-US" altLang="zh-CN" sz="2000">
                <a:latin typeface="微软雅黑" panose="020B0503020204020204" pitchFamily="34" charset="-122"/>
                <a:ea typeface="微软雅黑" panose="020B0503020204020204" pitchFamily="34" charset="-122"/>
              </a:rPr>
              <a:t>编写需求规格说明方面的风险</a:t>
            </a:r>
          </a:p>
        </p:txBody>
      </p:sp>
      <p:sp>
        <p:nvSpPr>
          <p:cNvPr id="21" name="文本框 3"/>
          <p:cNvSpPr txBox="1"/>
          <p:nvPr/>
        </p:nvSpPr>
        <p:spPr>
          <a:xfrm>
            <a:off x="2071670" y="2000244"/>
            <a:ext cx="6282690" cy="400110"/>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具有二义性的术语引发的风险</a:t>
            </a:r>
          </a:p>
        </p:txBody>
      </p:sp>
      <p:sp>
        <p:nvSpPr>
          <p:cNvPr id="22" name="文本框 4"/>
          <p:cNvSpPr txBox="1"/>
          <p:nvPr/>
        </p:nvSpPr>
        <p:spPr>
          <a:xfrm>
            <a:off x="1285852" y="2786062"/>
            <a:ext cx="531622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编写需求规格说明方面的控制</a:t>
            </a:r>
            <a:endParaRPr lang="en-US" altLang="zh-CN" sz="2000" dirty="0">
              <a:latin typeface="微软雅黑" panose="020B0503020204020204" pitchFamily="34" charset="-122"/>
              <a:ea typeface="微软雅黑" panose="020B0503020204020204" pitchFamily="34" charset="-122"/>
            </a:endParaRPr>
          </a:p>
        </p:txBody>
      </p:sp>
      <p:sp>
        <p:nvSpPr>
          <p:cNvPr id="23" name="文本框 5"/>
          <p:cNvSpPr txBox="1"/>
          <p:nvPr/>
        </p:nvSpPr>
        <p:spPr>
          <a:xfrm>
            <a:off x="1571604" y="3500442"/>
            <a:ext cx="5857916" cy="1015663"/>
          </a:xfrm>
          <a:prstGeom prst="rect">
            <a:avLst/>
          </a:prstGeom>
          <a:noFill/>
        </p:spPr>
        <p:txBody>
          <a:bodyPr wrap="square" rtlCol="0">
            <a:spAutoFit/>
          </a:bodyPr>
          <a:lstStyle/>
          <a:p>
            <a:r>
              <a:rPr lang="en-US" sz="2000" dirty="0">
                <a:latin typeface="微软雅黑" panose="020B0503020204020204" pitchFamily="34" charset="-122"/>
                <a:ea typeface="微软雅黑" panose="020B0503020204020204" pitchFamily="34" charset="-122"/>
              </a:rPr>
              <a:t>      </a:t>
            </a:r>
            <a:r>
              <a:rPr sz="2000" dirty="0">
                <a:latin typeface="微软雅黑" panose="020B0503020204020204" pitchFamily="34" charset="-122"/>
                <a:ea typeface="微软雅黑" panose="020B0503020204020204" pitchFamily="34" charset="-122"/>
              </a:rPr>
              <a:t>创建一个数据字典来定义一些术语的条目和结构，对软件需求说明的评审可以帮助参与者对关键术语和概念达成一致的理解。</a:t>
            </a: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itchFamily="34" charset="-122"/>
              <a:ea typeface="微软雅黑" pitchFamily="34" charset="-122"/>
            </a:endParaRPr>
          </a:p>
        </p:txBody>
      </p:sp>
      <p:sp>
        <p:nvSpPr>
          <p:cNvPr id="16" name="文本框 2"/>
          <p:cNvSpPr txBox="1"/>
          <p:nvPr/>
        </p:nvSpPr>
        <p:spPr>
          <a:xfrm>
            <a:off x="1357290" y="1132802"/>
            <a:ext cx="3599180" cy="400110"/>
          </a:xfrm>
          <a:prstGeom prst="rect">
            <a:avLst/>
          </a:prstGeom>
          <a:noFill/>
        </p:spPr>
        <p:txBody>
          <a:bodyPr wrap="square" rtlCol="0">
            <a:spAutoFit/>
          </a:bodyPr>
          <a:lstStyle/>
          <a:p>
            <a:r>
              <a:rPr lang="en-US" altLang="zh-CN" sz="2000" dirty="0">
                <a:latin typeface="宋体" panose="02010600030101010101" pitchFamily="2" charset="-122"/>
              </a:rPr>
              <a:t>◎</a:t>
            </a:r>
            <a:r>
              <a:rPr lang="en-US" altLang="zh-CN" sz="2000" dirty="0" err="1">
                <a:latin typeface="微软雅黑" panose="020B0503020204020204" pitchFamily="34" charset="-122"/>
                <a:ea typeface="微软雅黑" panose="020B0503020204020204" pitchFamily="34" charset="-122"/>
              </a:rPr>
              <a:t>需求管理方面的风险</a:t>
            </a:r>
            <a:endParaRPr lang="en-US" altLang="zh-CN" sz="2000" dirty="0">
              <a:latin typeface="微软雅黑" panose="020B0503020204020204" pitchFamily="34" charset="-122"/>
              <a:ea typeface="微软雅黑" panose="020B0503020204020204" pitchFamily="34" charset="-122"/>
            </a:endParaRPr>
          </a:p>
        </p:txBody>
      </p:sp>
      <p:sp>
        <p:nvSpPr>
          <p:cNvPr id="17" name="文本框 3"/>
          <p:cNvSpPr txBox="1"/>
          <p:nvPr/>
        </p:nvSpPr>
        <p:spPr>
          <a:xfrm>
            <a:off x="1857356" y="1632868"/>
            <a:ext cx="6282690" cy="1631216"/>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1.有些计划内的需求没有实现</a:t>
            </a:r>
          </a:p>
          <a:p>
            <a:r>
              <a:rPr sz="2000" dirty="0">
                <a:latin typeface="微软雅黑" panose="020B0503020204020204" pitchFamily="34" charset="-122"/>
                <a:ea typeface="微软雅黑" panose="020B0503020204020204" pitchFamily="34" charset="-122"/>
              </a:rPr>
              <a:t>2.需求经常变更</a:t>
            </a:r>
          </a:p>
          <a:p>
            <a:r>
              <a:rPr sz="2000" dirty="0">
                <a:latin typeface="微软雅黑" panose="020B0503020204020204" pitchFamily="34" charset="-122"/>
                <a:ea typeface="微软雅黑" panose="020B0503020204020204" pitchFamily="34" charset="-122"/>
              </a:rPr>
              <a:t>3.频繁有新的需求加入</a:t>
            </a:r>
          </a:p>
          <a:p>
            <a:r>
              <a:rPr sz="2000" dirty="0">
                <a:latin typeface="微软雅黑" panose="020B0503020204020204" pitchFamily="34" charset="-122"/>
                <a:ea typeface="微软雅黑" panose="020B0503020204020204" pitchFamily="34" charset="-122"/>
              </a:rPr>
              <a:t>4.需求变更所投入的工作量远超计划预期</a:t>
            </a:r>
          </a:p>
          <a:p>
            <a:r>
              <a:rPr sz="2000" dirty="0">
                <a:latin typeface="微软雅黑" panose="020B0503020204020204" pitchFamily="34" charset="-122"/>
                <a:ea typeface="微软雅黑" panose="020B0503020204020204" pitchFamily="34" charset="-122"/>
              </a:rPr>
              <a:t>5.变更与其他需求冲突</a:t>
            </a:r>
          </a:p>
        </p:txBody>
      </p:sp>
      <p:sp>
        <p:nvSpPr>
          <p:cNvPr id="18" name="文本框 4"/>
          <p:cNvSpPr txBox="1"/>
          <p:nvPr/>
        </p:nvSpPr>
        <p:spPr>
          <a:xfrm>
            <a:off x="1354410" y="3275942"/>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需求管理方面的控制</a:t>
            </a:r>
            <a:endParaRPr lang="en-US" altLang="zh-CN" sz="2000" dirty="0">
              <a:latin typeface="微软雅黑" panose="020B0503020204020204" pitchFamily="34" charset="-122"/>
              <a:ea typeface="微软雅黑" panose="020B0503020204020204" pitchFamily="34" charset="-122"/>
            </a:endParaRPr>
          </a:p>
        </p:txBody>
      </p:sp>
      <p:sp>
        <p:nvSpPr>
          <p:cNvPr id="19" name="文本框 5"/>
          <p:cNvSpPr txBox="1"/>
          <p:nvPr/>
        </p:nvSpPr>
        <p:spPr>
          <a:xfrm>
            <a:off x="1857356" y="3633152"/>
            <a:ext cx="6729730" cy="1938992"/>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1.需求保持最新，并使需求对整个团队可用</a:t>
            </a:r>
          </a:p>
          <a:p>
            <a:r>
              <a:rPr sz="2000" dirty="0">
                <a:latin typeface="微软雅黑" panose="020B0503020204020204" pitchFamily="34" charset="-122"/>
                <a:ea typeface="微软雅黑" panose="020B0503020204020204" pitchFamily="34" charset="-122"/>
              </a:rPr>
              <a:t>2.对单个需求的状态进行跟踪</a:t>
            </a:r>
          </a:p>
          <a:p>
            <a:r>
              <a:rPr sz="2000" dirty="0">
                <a:latin typeface="微软雅黑" panose="020B0503020204020204" pitchFamily="34" charset="-122"/>
                <a:ea typeface="微软雅黑" panose="020B0503020204020204" pitchFamily="34" charset="-122"/>
              </a:rPr>
              <a:t>3.进行根因分析，找出新需求从哪里来，为什么会有新需求</a:t>
            </a:r>
          </a:p>
          <a:p>
            <a:r>
              <a:rPr sz="2000" dirty="0">
                <a:latin typeface="微软雅黑" panose="020B0503020204020204" pitchFamily="34" charset="-122"/>
                <a:ea typeface="微软雅黑" panose="020B0503020204020204" pitchFamily="34" charset="-122"/>
              </a:rPr>
              <a:t>4.将变更影响分析加入到变更控制过程中</a:t>
            </a:r>
          </a:p>
          <a:p>
            <a:r>
              <a:rPr sz="2000" dirty="0">
                <a:latin typeface="微软雅黑" panose="020B0503020204020204" pitchFamily="34" charset="-122"/>
                <a:ea typeface="微软雅黑" panose="020B0503020204020204" pitchFamily="34" charset="-122"/>
              </a:rPr>
              <a:t>5.与所有受变更影响的干系人进行沟通</a:t>
            </a: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92869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风险</a:t>
            </a:r>
            <a:endParaRPr lang="zh-CN" altLang="en-US" sz="2000" b="1" dirty="0">
              <a:latin typeface="微软雅黑" pitchFamily="34" charset="-122"/>
              <a:ea typeface="微软雅黑" pitchFamily="34" charset="-122"/>
            </a:endParaRPr>
          </a:p>
        </p:txBody>
      </p:sp>
      <p:sp>
        <p:nvSpPr>
          <p:cNvPr id="20" name="文本框 2"/>
          <p:cNvSpPr txBox="1"/>
          <p:nvPr/>
        </p:nvSpPr>
        <p:spPr>
          <a:xfrm>
            <a:off x="1142976" y="1285864"/>
            <a:ext cx="3599180" cy="400110"/>
          </a:xfrm>
          <a:prstGeom prst="rect">
            <a:avLst/>
          </a:prstGeom>
          <a:noFill/>
        </p:spPr>
        <p:txBody>
          <a:bodyPr wrap="square" rtlCol="0">
            <a:spAutoFit/>
          </a:bodyPr>
          <a:lstStyle/>
          <a:p>
            <a:r>
              <a:rPr lang="en-US" altLang="zh-CN" sz="2000">
                <a:latin typeface="宋体" panose="02010600030101010101" pitchFamily="2" charset="-122"/>
              </a:rPr>
              <a:t>◎</a:t>
            </a:r>
            <a:r>
              <a:rPr lang="en-US" altLang="zh-CN" sz="2000">
                <a:latin typeface="微软雅黑" panose="020B0503020204020204" pitchFamily="34" charset="-122"/>
                <a:ea typeface="微软雅黑" panose="020B0503020204020204" pitchFamily="34" charset="-122"/>
              </a:rPr>
              <a:t>人员方面的风险</a:t>
            </a:r>
          </a:p>
        </p:txBody>
      </p:sp>
      <p:sp>
        <p:nvSpPr>
          <p:cNvPr id="21" name="文本框 3"/>
          <p:cNvSpPr txBox="1"/>
          <p:nvPr/>
        </p:nvSpPr>
        <p:spPr>
          <a:xfrm>
            <a:off x="1643042" y="1857368"/>
            <a:ext cx="6282690" cy="1015663"/>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1.成员因个人原因临时请假，无法完成相应的分配工作。</a:t>
            </a:r>
          </a:p>
          <a:p>
            <a:r>
              <a:rPr sz="2000" dirty="0">
                <a:latin typeface="微软雅黑" panose="020B0503020204020204" pitchFamily="34" charset="-122"/>
                <a:ea typeface="微软雅黑" panose="020B0503020204020204" pitchFamily="34" charset="-122"/>
              </a:rPr>
              <a:t>2.</a:t>
            </a:r>
            <a:r>
              <a:rPr sz="2000" dirty="0" smtClean="0">
                <a:latin typeface="微软雅黑" panose="020B0503020204020204" pitchFamily="34" charset="-122"/>
                <a:ea typeface="微软雅黑" panose="020B0503020204020204" pitchFamily="34" charset="-122"/>
              </a:rPr>
              <a:t>专业知识不</a:t>
            </a:r>
            <a:r>
              <a:rPr lang="zh-CN" altLang="en-US" sz="2000" dirty="0" smtClean="0">
                <a:latin typeface="微软雅黑" panose="020B0503020204020204" pitchFamily="34" charset="-122"/>
                <a:ea typeface="微软雅黑" panose="020B0503020204020204" pitchFamily="34" charset="-122"/>
              </a:rPr>
              <a:t>稳固，相关工具不清楚具体如何使用</a:t>
            </a:r>
            <a:endParaRPr sz="2000" dirty="0">
              <a:latin typeface="微软雅黑" panose="020B0503020204020204" pitchFamily="34" charset="-122"/>
              <a:ea typeface="微软雅黑" panose="020B0503020204020204" pitchFamily="34" charset="-122"/>
            </a:endParaRPr>
          </a:p>
        </p:txBody>
      </p:sp>
      <p:sp>
        <p:nvSpPr>
          <p:cNvPr id="22" name="文本框 4"/>
          <p:cNvSpPr txBox="1"/>
          <p:nvPr/>
        </p:nvSpPr>
        <p:spPr>
          <a:xfrm>
            <a:off x="1142976" y="3000376"/>
            <a:ext cx="3599180" cy="400110"/>
          </a:xfrm>
          <a:prstGeom prst="rect">
            <a:avLst/>
          </a:prstGeom>
          <a:noFill/>
        </p:spPr>
        <p:txBody>
          <a:bodyPr wrap="square" rtlCol="0">
            <a:spAutoFit/>
          </a:bodyPr>
          <a:lstStyle/>
          <a:p>
            <a:r>
              <a:rPr lang="en-US" altLang="zh-CN" sz="2000" dirty="0">
                <a:latin typeface="宋体" panose="02010600030101010101" pitchFamily="2" charset="-122"/>
                <a:sym typeface="+mn-ea"/>
              </a:rPr>
              <a:t>◎</a:t>
            </a:r>
            <a:r>
              <a:rPr lang="en-US" altLang="zh-CN" sz="2000" dirty="0" err="1">
                <a:latin typeface="微软雅黑" panose="020B0503020204020204" pitchFamily="34" charset="-122"/>
                <a:ea typeface="微软雅黑" panose="020B0503020204020204" pitchFamily="34" charset="-122"/>
              </a:rPr>
              <a:t>需求获取方面的控制</a:t>
            </a:r>
            <a:endParaRPr lang="en-US" altLang="zh-CN" sz="2000" dirty="0">
              <a:latin typeface="微软雅黑" panose="020B0503020204020204" pitchFamily="34" charset="-122"/>
              <a:ea typeface="微软雅黑" panose="020B0503020204020204" pitchFamily="34" charset="-122"/>
            </a:endParaRPr>
          </a:p>
        </p:txBody>
      </p:sp>
      <p:sp>
        <p:nvSpPr>
          <p:cNvPr id="23" name="文本框 5"/>
          <p:cNvSpPr txBox="1"/>
          <p:nvPr/>
        </p:nvSpPr>
        <p:spPr>
          <a:xfrm>
            <a:off x="1643042" y="3571880"/>
            <a:ext cx="6985000" cy="1323439"/>
          </a:xfrm>
          <a:prstGeom prst="rect">
            <a:avLst/>
          </a:prstGeom>
          <a:noFill/>
        </p:spPr>
        <p:txBody>
          <a:bodyPr wrap="square" rtlCol="0">
            <a:spAutoFit/>
          </a:bodyPr>
          <a:lstStyle/>
          <a:p>
            <a:r>
              <a:rPr sz="2000" dirty="0">
                <a:latin typeface="微软雅黑" panose="020B0503020204020204" pitchFamily="34" charset="-122"/>
                <a:ea typeface="微软雅黑" panose="020B0503020204020204" pitchFamily="34" charset="-122"/>
              </a:rPr>
              <a:t>1.事先通知其他小组成员，由他们暂代工作，或者在工作交付日前利用其它空余时间完成对应工作。</a:t>
            </a:r>
          </a:p>
          <a:p>
            <a:r>
              <a:rPr sz="2000" dirty="0">
                <a:latin typeface="微软雅黑" panose="020B0503020204020204" pitchFamily="34" charset="-122"/>
                <a:ea typeface="微软雅黑" panose="020B0503020204020204" pitchFamily="34" charset="-122"/>
              </a:rPr>
              <a:t>2.花大量时间看书，</a:t>
            </a:r>
            <a:r>
              <a:rPr sz="2000" dirty="0" smtClean="0">
                <a:latin typeface="微软雅黑" panose="020B0503020204020204" pitchFamily="34" charset="-122"/>
                <a:ea typeface="微软雅黑" panose="020B0503020204020204" pitchFamily="34" charset="-122"/>
              </a:rPr>
              <a:t>学习相关专业知识</a:t>
            </a:r>
            <a:r>
              <a:rPr lang="zh-CN" altLang="en-US" sz="2000" dirty="0" smtClean="0">
                <a:latin typeface="微软雅黑" panose="020B0503020204020204" pitchFamily="34" charset="-122"/>
                <a:ea typeface="微软雅黑" panose="020B0503020204020204" pitchFamily="34" charset="-122"/>
              </a:rPr>
              <a:t>，小组成员一起交流探讨相关工具的使用。</a:t>
            </a:r>
            <a:endParaRPr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a:t>
            </a:r>
            <a:endParaRPr lang="zh-CN" altLang="en-US" dirty="0"/>
          </a:p>
        </p:txBody>
      </p:sp>
      <p:sp>
        <p:nvSpPr>
          <p:cNvPr id="63" name="矩形 62"/>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840165" y="409228"/>
            <a:ext cx="851515"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目录</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214546" y="714360"/>
            <a:ext cx="4680520" cy="611642"/>
            <a:chOff x="3635896" y="1265890"/>
            <a:chExt cx="4680520" cy="611642"/>
          </a:xfrm>
        </p:grpSpPr>
        <p:sp>
          <p:nvSpPr>
            <p:cNvPr id="31" name="圆角矩形 3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32" name="直接连接符 3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327928" y="835515"/>
            <a:ext cx="441146" cy="369332"/>
          </a:xfrm>
          <a:prstGeom prst="rect">
            <a:avLst/>
          </a:prstGeom>
          <a:noFill/>
        </p:spPr>
        <p:txBody>
          <a:bodyPr wrap="none" rtlCol="0">
            <a:spAutoFit/>
          </a:bodyPr>
          <a:lstStyle/>
          <a:p>
            <a:r>
              <a:rPr lang="en-US" altLang="zh-CN" dirty="0" smtClean="0">
                <a:solidFill>
                  <a:schemeClr val="bg1"/>
                </a:solidFill>
              </a:rPr>
              <a:t>01</a:t>
            </a:r>
            <a:endParaRPr lang="zh-CN" altLang="en-US" dirty="0">
              <a:solidFill>
                <a:schemeClr val="bg1"/>
              </a:solidFill>
            </a:endParaRPr>
          </a:p>
        </p:txBody>
      </p:sp>
      <p:sp>
        <p:nvSpPr>
          <p:cNvPr id="36" name="TextBox 35"/>
          <p:cNvSpPr txBox="1"/>
          <p:nvPr/>
        </p:nvSpPr>
        <p:spPr>
          <a:xfrm>
            <a:off x="3222658" y="835515"/>
            <a:ext cx="877163" cy="369332"/>
          </a:xfrm>
          <a:prstGeom prst="rect">
            <a:avLst/>
          </a:prstGeom>
          <a:noFill/>
        </p:spPr>
        <p:txBody>
          <a:bodyPr wrap="none" rtlCol="0">
            <a:spAutoFit/>
          </a:bodyPr>
          <a:lstStyle/>
          <a:p>
            <a:r>
              <a:rPr lang="zh-CN" altLang="en-US" dirty="0" smtClean="0">
                <a:solidFill>
                  <a:schemeClr val="bg1"/>
                </a:solidFill>
                <a:latin typeface="+mj-ea"/>
                <a:ea typeface="+mj-ea"/>
              </a:rPr>
              <a:t>里程碑</a:t>
            </a:r>
            <a:endParaRPr lang="zh-CN" altLang="en-US" dirty="0">
              <a:solidFill>
                <a:schemeClr val="bg1"/>
              </a:solidFill>
              <a:latin typeface="+mj-ea"/>
              <a:ea typeface="+mj-ea"/>
            </a:endParaRPr>
          </a:p>
        </p:txBody>
      </p:sp>
      <p:grpSp>
        <p:nvGrpSpPr>
          <p:cNvPr id="37" name="组合 36"/>
          <p:cNvGrpSpPr/>
          <p:nvPr/>
        </p:nvGrpSpPr>
        <p:grpSpPr>
          <a:xfrm>
            <a:off x="2214546" y="1622320"/>
            <a:ext cx="4680520" cy="611642"/>
            <a:chOff x="3635896" y="1265890"/>
            <a:chExt cx="4680520" cy="611642"/>
          </a:xfrm>
        </p:grpSpPr>
        <p:sp>
          <p:nvSpPr>
            <p:cNvPr id="38" name="圆角矩形 37"/>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52" name="直接连接符 5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2327928" y="1743475"/>
            <a:ext cx="441146" cy="369332"/>
          </a:xfrm>
          <a:prstGeom prst="rect">
            <a:avLst/>
          </a:prstGeom>
          <a:noFill/>
        </p:spPr>
        <p:txBody>
          <a:bodyPr wrap="none" rtlCol="0">
            <a:spAutoFit/>
          </a:bodyPr>
          <a:lstStyle/>
          <a:p>
            <a:r>
              <a:rPr lang="en-US" altLang="zh-CN" dirty="0" smtClean="0">
                <a:solidFill>
                  <a:schemeClr val="bg1"/>
                </a:solidFill>
              </a:rPr>
              <a:t>02</a:t>
            </a:r>
            <a:endParaRPr lang="zh-CN" altLang="en-US" dirty="0">
              <a:solidFill>
                <a:schemeClr val="bg1"/>
              </a:solidFill>
            </a:endParaRPr>
          </a:p>
        </p:txBody>
      </p:sp>
      <p:sp>
        <p:nvSpPr>
          <p:cNvPr id="56" name="TextBox 55"/>
          <p:cNvSpPr txBox="1"/>
          <p:nvPr/>
        </p:nvSpPr>
        <p:spPr>
          <a:xfrm>
            <a:off x="3222658" y="1743475"/>
            <a:ext cx="1569660" cy="369332"/>
          </a:xfrm>
          <a:prstGeom prst="rect">
            <a:avLst/>
          </a:prstGeom>
          <a:noFill/>
        </p:spPr>
        <p:txBody>
          <a:bodyPr wrap="none" rtlCol="0">
            <a:spAutoFit/>
          </a:bodyPr>
          <a:lstStyle/>
          <a:p>
            <a:r>
              <a:rPr lang="zh-CN" altLang="en-US" dirty="0" smtClean="0">
                <a:solidFill>
                  <a:schemeClr val="bg1"/>
                </a:solidFill>
                <a:latin typeface="+mj-ea"/>
                <a:ea typeface="+mj-ea"/>
              </a:rPr>
              <a:t>项目计划阶段</a:t>
            </a:r>
            <a:endParaRPr lang="zh-CN" altLang="en-US" dirty="0">
              <a:solidFill>
                <a:schemeClr val="bg1"/>
              </a:solidFill>
              <a:latin typeface="+mj-ea"/>
              <a:ea typeface="+mj-ea"/>
            </a:endParaRPr>
          </a:p>
        </p:txBody>
      </p:sp>
      <p:grpSp>
        <p:nvGrpSpPr>
          <p:cNvPr id="58" name="组合 57"/>
          <p:cNvGrpSpPr/>
          <p:nvPr/>
        </p:nvGrpSpPr>
        <p:grpSpPr>
          <a:xfrm>
            <a:off x="2214546" y="2514560"/>
            <a:ext cx="4680520" cy="611642"/>
            <a:chOff x="3635896" y="1265890"/>
            <a:chExt cx="4680520" cy="611642"/>
          </a:xfrm>
        </p:grpSpPr>
        <p:sp>
          <p:nvSpPr>
            <p:cNvPr id="59" name="圆角矩形 58"/>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60" name="直接连接符 59"/>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2327928" y="2635715"/>
            <a:ext cx="441146" cy="369332"/>
          </a:xfrm>
          <a:prstGeom prst="rect">
            <a:avLst/>
          </a:prstGeom>
          <a:noFill/>
        </p:spPr>
        <p:txBody>
          <a:bodyPr wrap="none" rtlCol="0">
            <a:spAutoFit/>
          </a:bodyPr>
          <a:lstStyle/>
          <a:p>
            <a:r>
              <a:rPr lang="en-US" altLang="zh-CN" dirty="0" smtClean="0">
                <a:solidFill>
                  <a:schemeClr val="bg1"/>
                </a:solidFill>
              </a:rPr>
              <a:t>03</a:t>
            </a:r>
            <a:endParaRPr lang="zh-CN" altLang="en-US" dirty="0">
              <a:solidFill>
                <a:schemeClr val="bg1"/>
              </a:solidFill>
            </a:endParaRPr>
          </a:p>
        </p:txBody>
      </p:sp>
      <p:sp>
        <p:nvSpPr>
          <p:cNvPr id="62" name="TextBox 61"/>
          <p:cNvSpPr txBox="1"/>
          <p:nvPr/>
        </p:nvSpPr>
        <p:spPr>
          <a:xfrm>
            <a:off x="3222658" y="2635715"/>
            <a:ext cx="1107996" cy="369332"/>
          </a:xfrm>
          <a:prstGeom prst="rect">
            <a:avLst/>
          </a:prstGeom>
          <a:noFill/>
        </p:spPr>
        <p:txBody>
          <a:bodyPr wrap="none" rtlCol="0">
            <a:spAutoFit/>
          </a:bodyPr>
          <a:lstStyle/>
          <a:p>
            <a:r>
              <a:rPr lang="zh-CN" altLang="en-US" dirty="0" smtClean="0">
                <a:solidFill>
                  <a:schemeClr val="bg1"/>
                </a:solidFill>
                <a:latin typeface="+mj-ea"/>
                <a:ea typeface="+mj-ea"/>
              </a:rPr>
              <a:t>需求阶段</a:t>
            </a:r>
            <a:endParaRPr lang="zh-CN" altLang="en-US" dirty="0">
              <a:solidFill>
                <a:schemeClr val="bg1"/>
              </a:solidFill>
              <a:latin typeface="+mj-ea"/>
              <a:ea typeface="+mj-ea"/>
            </a:endParaRPr>
          </a:p>
        </p:txBody>
      </p:sp>
      <p:grpSp>
        <p:nvGrpSpPr>
          <p:cNvPr id="70" name="组合 69"/>
          <p:cNvGrpSpPr/>
          <p:nvPr/>
        </p:nvGrpSpPr>
        <p:grpSpPr>
          <a:xfrm>
            <a:off x="2214546" y="3422520"/>
            <a:ext cx="4680520" cy="611642"/>
            <a:chOff x="3635896" y="1265890"/>
            <a:chExt cx="4680520" cy="611642"/>
          </a:xfrm>
        </p:grpSpPr>
        <p:sp>
          <p:nvSpPr>
            <p:cNvPr id="71" name="圆角矩形 70"/>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2" name="直接连接符 71"/>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2327928" y="3543675"/>
            <a:ext cx="441146" cy="369332"/>
          </a:xfrm>
          <a:prstGeom prst="rect">
            <a:avLst/>
          </a:prstGeom>
          <a:noFill/>
        </p:spPr>
        <p:txBody>
          <a:bodyPr wrap="none" rtlCol="0">
            <a:spAutoFit/>
          </a:bodyPr>
          <a:lstStyle/>
          <a:p>
            <a:r>
              <a:rPr lang="en-US" altLang="zh-CN" dirty="0" smtClean="0">
                <a:solidFill>
                  <a:schemeClr val="bg1"/>
                </a:solidFill>
              </a:rPr>
              <a:t>04</a:t>
            </a:r>
            <a:endParaRPr lang="zh-CN" altLang="en-US" dirty="0">
              <a:solidFill>
                <a:schemeClr val="bg1"/>
              </a:solidFill>
            </a:endParaRPr>
          </a:p>
        </p:txBody>
      </p:sp>
      <p:sp>
        <p:nvSpPr>
          <p:cNvPr id="74" name="TextBox 73"/>
          <p:cNvSpPr txBox="1"/>
          <p:nvPr/>
        </p:nvSpPr>
        <p:spPr>
          <a:xfrm>
            <a:off x="3222658" y="3543675"/>
            <a:ext cx="1800493" cy="369332"/>
          </a:xfrm>
          <a:prstGeom prst="rect">
            <a:avLst/>
          </a:prstGeom>
          <a:noFill/>
        </p:spPr>
        <p:txBody>
          <a:bodyPr wrap="none" rtlCol="0">
            <a:spAutoFit/>
          </a:bodyPr>
          <a:lstStyle/>
          <a:p>
            <a:r>
              <a:rPr lang="zh-CN" altLang="en-US" dirty="0" smtClean="0">
                <a:solidFill>
                  <a:schemeClr val="bg1"/>
                </a:solidFill>
                <a:latin typeface="+mj-ea"/>
                <a:ea typeface="+mj-ea"/>
              </a:rPr>
              <a:t>设计与实现阶段</a:t>
            </a:r>
            <a:endParaRPr lang="zh-CN" altLang="en-US" dirty="0">
              <a:solidFill>
                <a:schemeClr val="bg1"/>
              </a:solidFill>
              <a:latin typeface="+mj-ea"/>
              <a:ea typeface="+mj-ea"/>
            </a:endParaRPr>
          </a:p>
        </p:txBody>
      </p:sp>
      <p:grpSp>
        <p:nvGrpSpPr>
          <p:cNvPr id="26" name="组合 25"/>
          <p:cNvGrpSpPr/>
          <p:nvPr/>
        </p:nvGrpSpPr>
        <p:grpSpPr>
          <a:xfrm>
            <a:off x="2214546" y="4357698"/>
            <a:ext cx="4680520" cy="611642"/>
            <a:chOff x="3635896" y="1265890"/>
            <a:chExt cx="4680520" cy="611642"/>
          </a:xfrm>
        </p:grpSpPr>
        <p:sp>
          <p:nvSpPr>
            <p:cNvPr id="27" name="圆角矩形 26"/>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28" name="直接连接符 27"/>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2327928" y="4478853"/>
            <a:ext cx="418704" cy="369332"/>
          </a:xfrm>
          <a:prstGeom prst="rect">
            <a:avLst/>
          </a:prstGeom>
          <a:noFill/>
        </p:spPr>
        <p:txBody>
          <a:bodyPr wrap="none" rtlCol="0">
            <a:spAutoFit/>
          </a:bodyPr>
          <a:lstStyle/>
          <a:p>
            <a:r>
              <a:rPr lang="en-US" altLang="zh-CN" dirty="0" smtClean="0">
                <a:solidFill>
                  <a:schemeClr val="bg1"/>
                </a:solidFill>
              </a:rPr>
              <a:t>05</a:t>
            </a:r>
            <a:endParaRPr lang="zh-CN" altLang="en-US" dirty="0">
              <a:solidFill>
                <a:schemeClr val="bg1"/>
              </a:solidFill>
            </a:endParaRPr>
          </a:p>
        </p:txBody>
      </p:sp>
      <p:grpSp>
        <p:nvGrpSpPr>
          <p:cNvPr id="34" name="组合 33"/>
          <p:cNvGrpSpPr/>
          <p:nvPr/>
        </p:nvGrpSpPr>
        <p:grpSpPr>
          <a:xfrm>
            <a:off x="2214546" y="3422520"/>
            <a:ext cx="4680520" cy="611642"/>
            <a:chOff x="3635896" y="1265890"/>
            <a:chExt cx="4680520" cy="611642"/>
          </a:xfrm>
        </p:grpSpPr>
        <p:sp>
          <p:nvSpPr>
            <p:cNvPr id="39" name="圆角矩形 38"/>
            <p:cNvSpPr/>
            <p:nvPr/>
          </p:nvSpPr>
          <p:spPr>
            <a:xfrm>
              <a:off x="3635896" y="1265890"/>
              <a:ext cx="4680520" cy="611642"/>
            </a:xfrm>
            <a:prstGeom prst="roundRect">
              <a:avLst/>
            </a:prstGeom>
            <a:solidFill>
              <a:srgbClr val="0E6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40" name="直接连接符 39"/>
            <p:cNvCxnSpPr/>
            <p:nvPr/>
          </p:nvCxnSpPr>
          <p:spPr>
            <a:xfrm>
              <a:off x="4283968" y="1265890"/>
              <a:ext cx="0" cy="6116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2327928" y="3543675"/>
            <a:ext cx="441146" cy="369332"/>
          </a:xfrm>
          <a:prstGeom prst="rect">
            <a:avLst/>
          </a:prstGeom>
          <a:noFill/>
        </p:spPr>
        <p:txBody>
          <a:bodyPr wrap="none" rtlCol="0">
            <a:spAutoFit/>
          </a:bodyPr>
          <a:lstStyle/>
          <a:p>
            <a:r>
              <a:rPr lang="en-US" altLang="zh-CN" dirty="0" smtClean="0">
                <a:solidFill>
                  <a:schemeClr val="bg1"/>
                </a:solidFill>
              </a:rPr>
              <a:t>04</a:t>
            </a:r>
            <a:endParaRPr lang="zh-CN" altLang="en-US" dirty="0">
              <a:solidFill>
                <a:schemeClr val="bg1"/>
              </a:solidFill>
            </a:endParaRPr>
          </a:p>
        </p:txBody>
      </p:sp>
      <p:sp>
        <p:nvSpPr>
          <p:cNvPr id="42" name="TextBox 41"/>
          <p:cNvSpPr txBox="1"/>
          <p:nvPr/>
        </p:nvSpPr>
        <p:spPr>
          <a:xfrm>
            <a:off x="3222658" y="3543675"/>
            <a:ext cx="1800493" cy="369332"/>
          </a:xfrm>
          <a:prstGeom prst="rect">
            <a:avLst/>
          </a:prstGeom>
          <a:noFill/>
        </p:spPr>
        <p:txBody>
          <a:bodyPr wrap="none" rtlCol="0">
            <a:spAutoFit/>
          </a:bodyPr>
          <a:lstStyle/>
          <a:p>
            <a:r>
              <a:rPr lang="zh-CN" altLang="en-US" dirty="0" smtClean="0">
                <a:solidFill>
                  <a:schemeClr val="bg1"/>
                </a:solidFill>
                <a:latin typeface="+mj-ea"/>
                <a:ea typeface="+mj-ea"/>
              </a:rPr>
              <a:t>设计与实现阶段</a:t>
            </a:r>
            <a:endParaRPr lang="zh-CN" altLang="en-US" dirty="0">
              <a:solidFill>
                <a:schemeClr val="bg1"/>
              </a:solidFill>
              <a:latin typeface="+mj-ea"/>
              <a:ea typeface="+mj-ea"/>
            </a:endParaRPr>
          </a:p>
        </p:txBody>
      </p:sp>
      <p:sp>
        <p:nvSpPr>
          <p:cNvPr id="48" name="TextBox 47"/>
          <p:cNvSpPr txBox="1"/>
          <p:nvPr/>
        </p:nvSpPr>
        <p:spPr>
          <a:xfrm>
            <a:off x="3214678" y="4500574"/>
            <a:ext cx="1569660" cy="369332"/>
          </a:xfrm>
          <a:prstGeom prst="rect">
            <a:avLst/>
          </a:prstGeom>
          <a:noFill/>
        </p:spPr>
        <p:txBody>
          <a:bodyPr wrap="none" rtlCol="0">
            <a:spAutoFit/>
          </a:bodyPr>
          <a:lstStyle/>
          <a:p>
            <a:r>
              <a:rPr lang="zh-CN" altLang="en-US" dirty="0" smtClean="0">
                <a:solidFill>
                  <a:schemeClr val="bg1"/>
                </a:solidFill>
                <a:latin typeface="+mj-ea"/>
                <a:ea typeface="+mj-ea"/>
              </a:rPr>
              <a:t>项目收尾阶段</a:t>
            </a:r>
            <a:endParaRPr lang="zh-CN" altLang="en-US" dirty="0">
              <a:solidFill>
                <a:schemeClr val="bg1"/>
              </a:solidFill>
              <a:latin typeface="+mj-ea"/>
              <a:ea typeface="+mj-ea"/>
            </a:endParaRPr>
          </a:p>
        </p:txBody>
      </p:sp>
    </p:spTree>
    <p:extLst>
      <p:ext uri="{BB962C8B-B14F-4D97-AF65-F5344CB8AC3E}">
        <p14:creationId xmlns:p14="http://schemas.microsoft.com/office/powerpoint/2010/main" xmlns="" val="571556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1+#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1+#ppt_w/2"/>
                                          </p:val>
                                        </p:tav>
                                        <p:tav tm="100000">
                                          <p:val>
                                            <p:strVal val="#ppt_x"/>
                                          </p:val>
                                        </p:tav>
                                      </p:tavLst>
                                    </p:anim>
                                    <p:anim calcmode="lin" valueType="num">
                                      <p:cBhvr additive="base">
                                        <p:cTn id="21" dur="500" fill="hold"/>
                                        <p:tgtEl>
                                          <p:spTgt spid="3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1+#ppt_w/2"/>
                                          </p:val>
                                        </p:tav>
                                        <p:tav tm="100000">
                                          <p:val>
                                            <p:strVal val="#ppt_x"/>
                                          </p:val>
                                        </p:tav>
                                      </p:tavLst>
                                    </p:anim>
                                    <p:anim calcmode="lin" valueType="num">
                                      <p:cBhvr additive="base">
                                        <p:cTn id="25" dur="500" fill="hold"/>
                                        <p:tgtEl>
                                          <p:spTgt spid="5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500" fill="hold"/>
                                        <p:tgtEl>
                                          <p:spTgt spid="58"/>
                                        </p:tgtEl>
                                        <p:attrNameLst>
                                          <p:attrName>ppt_x</p:attrName>
                                        </p:attrNameLst>
                                      </p:cBhvr>
                                      <p:tavLst>
                                        <p:tav tm="0">
                                          <p:val>
                                            <p:strVal val="1+#ppt_w/2"/>
                                          </p:val>
                                        </p:tav>
                                        <p:tav tm="100000">
                                          <p:val>
                                            <p:strVal val="#ppt_x"/>
                                          </p:val>
                                        </p:tav>
                                      </p:tavLst>
                                    </p:anim>
                                    <p:anim calcmode="lin" valueType="num">
                                      <p:cBhvr additive="base">
                                        <p:cTn id="34" dur="500" fill="hold"/>
                                        <p:tgtEl>
                                          <p:spTgt spid="5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1+#ppt_w/2"/>
                                          </p:val>
                                        </p:tav>
                                        <p:tav tm="100000">
                                          <p:val>
                                            <p:strVal val="#ppt_x"/>
                                          </p:val>
                                        </p:tav>
                                      </p:tavLst>
                                    </p:anim>
                                    <p:anim calcmode="lin" valueType="num">
                                      <p:cBhvr additive="base">
                                        <p:cTn id="38" dur="500" fill="hold"/>
                                        <p:tgtEl>
                                          <p:spTgt spid="6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500" fill="hold"/>
                                        <p:tgtEl>
                                          <p:spTgt spid="62"/>
                                        </p:tgtEl>
                                        <p:attrNameLst>
                                          <p:attrName>ppt_x</p:attrName>
                                        </p:attrNameLst>
                                      </p:cBhvr>
                                      <p:tavLst>
                                        <p:tav tm="0">
                                          <p:val>
                                            <p:strVal val="1+#ppt_w/2"/>
                                          </p:val>
                                        </p:tav>
                                        <p:tav tm="100000">
                                          <p:val>
                                            <p:strVal val="#ppt_x"/>
                                          </p:val>
                                        </p:tav>
                                      </p:tavLst>
                                    </p:anim>
                                    <p:anim calcmode="lin" valueType="num">
                                      <p:cBhvr additive="base">
                                        <p:cTn id="42" dur="500" fill="hold"/>
                                        <p:tgtEl>
                                          <p:spTgt spid="62"/>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1+#ppt_w/2"/>
                                          </p:val>
                                        </p:tav>
                                        <p:tav tm="100000">
                                          <p:val>
                                            <p:strVal val="#ppt_x"/>
                                          </p:val>
                                        </p:tav>
                                      </p:tavLst>
                                    </p:anim>
                                    <p:anim calcmode="lin" valueType="num">
                                      <p:cBhvr additive="base">
                                        <p:cTn id="47" dur="500" fill="hold"/>
                                        <p:tgtEl>
                                          <p:spTgt spid="7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73"/>
                                        </p:tgtEl>
                                        <p:attrNameLst>
                                          <p:attrName>style.visibility</p:attrName>
                                        </p:attrNameLst>
                                      </p:cBhvr>
                                      <p:to>
                                        <p:strVal val="visible"/>
                                      </p:to>
                                    </p:set>
                                    <p:anim calcmode="lin" valueType="num">
                                      <p:cBhvr additive="base">
                                        <p:cTn id="50" dur="500" fill="hold"/>
                                        <p:tgtEl>
                                          <p:spTgt spid="73"/>
                                        </p:tgtEl>
                                        <p:attrNameLst>
                                          <p:attrName>ppt_x</p:attrName>
                                        </p:attrNameLst>
                                      </p:cBhvr>
                                      <p:tavLst>
                                        <p:tav tm="0">
                                          <p:val>
                                            <p:strVal val="1+#ppt_w/2"/>
                                          </p:val>
                                        </p:tav>
                                        <p:tav tm="100000">
                                          <p:val>
                                            <p:strVal val="#ppt_x"/>
                                          </p:val>
                                        </p:tav>
                                      </p:tavLst>
                                    </p:anim>
                                    <p:anim calcmode="lin" valueType="num">
                                      <p:cBhvr additive="base">
                                        <p:cTn id="51" dur="500" fill="hold"/>
                                        <p:tgtEl>
                                          <p:spTgt spid="73"/>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500" fill="hold"/>
                                        <p:tgtEl>
                                          <p:spTgt spid="74"/>
                                        </p:tgtEl>
                                        <p:attrNameLst>
                                          <p:attrName>ppt_x</p:attrName>
                                        </p:attrNameLst>
                                      </p:cBhvr>
                                      <p:tavLst>
                                        <p:tav tm="0">
                                          <p:val>
                                            <p:strVal val="1+#ppt_w/2"/>
                                          </p:val>
                                        </p:tav>
                                        <p:tav tm="100000">
                                          <p:val>
                                            <p:strVal val="#ppt_x"/>
                                          </p:val>
                                        </p:tav>
                                      </p:tavLst>
                                    </p:anim>
                                    <p:anim calcmode="lin" valueType="num">
                                      <p:cBhvr additive="base">
                                        <p:cTn id="55" dur="500" fill="hold"/>
                                        <p:tgtEl>
                                          <p:spTgt spid="74"/>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1+#ppt_w/2"/>
                                          </p:val>
                                        </p:tav>
                                        <p:tav tm="100000">
                                          <p:val>
                                            <p:strVal val="#ppt_x"/>
                                          </p:val>
                                        </p:tav>
                                      </p:tavLst>
                                    </p:anim>
                                    <p:anim calcmode="lin" valueType="num">
                                      <p:cBhvr additive="base">
                                        <p:cTn id="64" dur="500" fill="hold"/>
                                        <p:tgtEl>
                                          <p:spTgt spid="29"/>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additive="base">
                                        <p:cTn id="68" dur="500" fill="hold"/>
                                        <p:tgtEl>
                                          <p:spTgt spid="34"/>
                                        </p:tgtEl>
                                        <p:attrNameLst>
                                          <p:attrName>ppt_x</p:attrName>
                                        </p:attrNameLst>
                                      </p:cBhvr>
                                      <p:tavLst>
                                        <p:tav tm="0">
                                          <p:val>
                                            <p:strVal val="1+#ppt_w/2"/>
                                          </p:val>
                                        </p:tav>
                                        <p:tav tm="100000">
                                          <p:val>
                                            <p:strVal val="#ppt_x"/>
                                          </p:val>
                                        </p:tav>
                                      </p:tavLst>
                                    </p:anim>
                                    <p:anim calcmode="lin" valueType="num">
                                      <p:cBhvr additive="base">
                                        <p:cTn id="69" dur="500" fill="hold"/>
                                        <p:tgtEl>
                                          <p:spTgt spid="34"/>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1+#ppt_w/2"/>
                                          </p:val>
                                        </p:tav>
                                        <p:tav tm="100000">
                                          <p:val>
                                            <p:strVal val="#ppt_x"/>
                                          </p:val>
                                        </p:tav>
                                      </p:tavLst>
                                    </p:anim>
                                    <p:anim calcmode="lin" valueType="num">
                                      <p:cBhvr additive="base">
                                        <p:cTn id="73" dur="500" fill="hold"/>
                                        <p:tgtEl>
                                          <p:spTgt spid="4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additive="base">
                                        <p:cTn id="76" dur="500" fill="hold"/>
                                        <p:tgtEl>
                                          <p:spTgt spid="42"/>
                                        </p:tgtEl>
                                        <p:attrNameLst>
                                          <p:attrName>ppt_x</p:attrName>
                                        </p:attrNameLst>
                                      </p:cBhvr>
                                      <p:tavLst>
                                        <p:tav tm="0">
                                          <p:val>
                                            <p:strVal val="1+#ppt_w/2"/>
                                          </p:val>
                                        </p:tav>
                                        <p:tav tm="100000">
                                          <p:val>
                                            <p:strVal val="#ppt_x"/>
                                          </p:val>
                                        </p:tav>
                                      </p:tavLst>
                                    </p:anim>
                                    <p:anim calcmode="lin" valueType="num">
                                      <p:cBhvr additive="base">
                                        <p:cTn id="77" dur="500" fill="hold"/>
                                        <p:tgtEl>
                                          <p:spTgt spid="42"/>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54" grpId="0"/>
      <p:bldP spid="56" grpId="0"/>
      <p:bldP spid="61" grpId="0"/>
      <p:bldP spid="62" grpId="0"/>
      <p:bldP spid="73" grpId="0"/>
      <p:bldP spid="74" grpId="0"/>
      <p:bldP spid="29" grpId="0"/>
      <p:bldP spid="41" grpId="0"/>
      <p:bldP spid="42"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1785950"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人力资源</a:t>
            </a:r>
            <a:endParaRPr lang="zh-CN" altLang="en-US" sz="2000" b="1" dirty="0">
              <a:latin typeface="微软雅黑" pitchFamily="34" charset="-122"/>
              <a:ea typeface="微软雅黑" pitchFamily="34" charset="-122"/>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0113" name="图片 9" descr="QQ图片20171103211628"/>
          <p:cNvPicPr>
            <a:picLocks noChangeAspect="1" noChangeArrowheads="1"/>
          </p:cNvPicPr>
          <p:nvPr/>
        </p:nvPicPr>
        <p:blipFill>
          <a:blip r:embed="rId3" cstate="print"/>
          <a:srcRect/>
          <a:stretch>
            <a:fillRect/>
          </a:stretch>
        </p:blipFill>
        <p:spPr bwMode="auto">
          <a:xfrm>
            <a:off x="1979712" y="1273324"/>
            <a:ext cx="6372225" cy="3429000"/>
          </a:xfrm>
          <a:prstGeom prst="rect">
            <a:avLst/>
          </a:prstGeom>
          <a:noFill/>
        </p:spPr>
      </p:pic>
      <p:sp>
        <p:nvSpPr>
          <p:cNvPr id="90115" name="Rectangle 3"/>
          <p:cNvSpPr>
            <a:spLocks noChangeArrowheads="1"/>
          </p:cNvSpPr>
          <p:nvPr/>
        </p:nvSpPr>
        <p:spPr bwMode="auto">
          <a:xfrm>
            <a:off x="0" y="3886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15913"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开发者人数：</a:t>
            </a:r>
            <a:r>
              <a:rPr kumimoji="0" lang="en-US" altLang="zh-CN"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5</a:t>
            </a:r>
            <a:r>
              <a:rPr kumimoji="0" lang="zh-CN" altLang="en-US"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人</a:t>
            </a:r>
            <a:endParaRPr kumimoji="0" lang="zh-CN" altLang="en-US" sz="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开发时间：</a:t>
            </a:r>
            <a:r>
              <a:rPr kumimoji="0" lang="en-US" altLang="zh-CN"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4</a:t>
            </a:r>
            <a:r>
              <a:rPr kumimoji="0" lang="zh-CN" altLang="en-US" sz="1200" b="0" i="0" u="none" strike="noStrike" cap="none" normalizeH="0" baseline="0" smtClean="0">
                <a:ln>
                  <a:noFill/>
                </a:ln>
                <a:solidFill>
                  <a:schemeClr val="tx1"/>
                </a:solidFill>
                <a:effectLst/>
                <a:latin typeface="Calibri" pitchFamily="34" charset="0"/>
                <a:ea typeface="宋体" pitchFamily="2" charset="-122"/>
                <a:cs typeface="宋体" pitchFamily="2" charset="-122"/>
              </a:rPr>
              <a:t>个月</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需求计划子计划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TextBox 10"/>
          <p:cNvSpPr txBox="1"/>
          <p:nvPr/>
        </p:nvSpPr>
        <p:spPr>
          <a:xfrm>
            <a:off x="785786" y="857236"/>
            <a:ext cx="1785950"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预算</a:t>
            </a:r>
            <a:endParaRPr lang="zh-CN" altLang="en-US" sz="2000" b="1" dirty="0">
              <a:latin typeface="微软雅黑" pitchFamily="34" charset="-122"/>
              <a:ea typeface="微软雅黑" pitchFamily="34" charset="-122"/>
            </a:endParaRPr>
          </a:p>
        </p:txBody>
      </p:sp>
      <p:graphicFrame>
        <p:nvGraphicFramePr>
          <p:cNvPr id="12" name="表格 11"/>
          <p:cNvGraphicFramePr>
            <a:graphicFrameLocks noGrp="1"/>
          </p:cNvGraphicFramePr>
          <p:nvPr/>
        </p:nvGraphicFramePr>
        <p:xfrm>
          <a:off x="2285984" y="785798"/>
          <a:ext cx="5500725" cy="4711299"/>
        </p:xfrm>
        <a:graphic>
          <a:graphicData uri="http://schemas.openxmlformats.org/drawingml/2006/table">
            <a:tbl>
              <a:tblPr firstRow="1" bandRow="1">
                <a:tableStyleId>{5C22544A-7EE6-4342-B048-85BDC9FD1C3A}</a:tableStyleId>
              </a:tblPr>
              <a:tblGrid>
                <a:gridCol w="1833575"/>
                <a:gridCol w="1833575"/>
                <a:gridCol w="1833575"/>
              </a:tblGrid>
              <a:tr h="283055">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费用名称</a:t>
                      </a:r>
                    </a:p>
                  </a:txBody>
                  <a:tcPr marL="68580" marR="68580" marT="0" marB="127000" anchor="ctr"/>
                </a:tc>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预计经费（元）</a:t>
                      </a: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备注</a:t>
                      </a:r>
                    </a:p>
                  </a:txBody>
                  <a:tcPr marL="68580" marR="68580" marT="0" marB="127000" anchor="ctr"/>
                </a:tc>
              </a:tr>
              <a:tr h="735743">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硬件费用</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4000</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5</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台笔记本及其相关硬件的配置</a:t>
                      </a:r>
                      <a:r>
                        <a:rPr lang="zh-CN" altLang="en-US" sz="1200" b="0" dirty="0" smtClean="0">
                          <a:latin typeface="微软雅黑" panose="020B0503020204020204" pitchFamily="34" charset="-122"/>
                          <a:ea typeface="微软雅黑" panose="020B0503020204020204" pitchFamily="34" charset="-122"/>
                          <a:cs typeface="宋体" panose="02010600030101010101" pitchFamily="2" charset="-122"/>
                        </a:rPr>
                        <a:t>，购买</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笔记本等支出</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p>
                  </a:txBody>
                  <a:tcPr marL="68580" marR="68580" marT="0" marB="127000" anchor="ctr"/>
                </a:tc>
              </a:tr>
              <a:tr h="572998">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软件费用</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40</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Microsoft Office</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WBS</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等工具的购买及授权。</a:t>
                      </a:r>
                    </a:p>
                  </a:txBody>
                  <a:tcPr marL="68580" marR="68580" marT="0" marB="127000" anchor="ctr"/>
                </a:tc>
              </a:tr>
              <a:tr h="1223977">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人工费用</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17460</a:t>
                      </a:r>
                    </a:p>
                  </a:txBody>
                  <a:tcPr marL="68580" marR="68580" marT="0" marB="127000" anchor="ctr"/>
                </a:tc>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工资</a:t>
                      </a:r>
                      <a:r>
                        <a:rPr lang="en-US" altLang="zh-CN" sz="1200" b="0">
                          <a:latin typeface="微软雅黑" panose="020B0503020204020204" pitchFamily="34" charset="-122"/>
                          <a:ea typeface="微软雅黑" panose="020B0503020204020204" pitchFamily="34" charset="-122"/>
                          <a:cs typeface="宋体" panose="02010600030101010101" pitchFamily="2" charset="-122"/>
                        </a:rPr>
                        <a:t>30</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元每工时。金志超</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120</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工时，韩佳鑫</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114</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工时，林康</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116.5</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工时，葛鑫志</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116</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工时，胡泽宇</a:t>
                      </a:r>
                      <a:r>
                        <a:rPr lang="en-US" altLang="zh-CN" sz="1200" b="0">
                          <a:latin typeface="微软雅黑" panose="020B0503020204020204" pitchFamily="34" charset="-122"/>
                          <a:ea typeface="微软雅黑" panose="020B0503020204020204" pitchFamily="34" charset="-122"/>
                          <a:cs typeface="宋体" panose="02010600030101010101" pitchFamily="2" charset="-122"/>
                        </a:rPr>
                        <a:t>115.5</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工时，共计</a:t>
                      </a:r>
                      <a:r>
                        <a:rPr lang="en-US" altLang="zh-CN" sz="1200" b="0">
                          <a:latin typeface="微软雅黑" panose="020B0503020204020204" pitchFamily="34" charset="-122"/>
                          <a:ea typeface="微软雅黑" panose="020B0503020204020204" pitchFamily="34" charset="-122"/>
                          <a:cs typeface="宋体" panose="02010600030101010101" pitchFamily="2" charset="-122"/>
                        </a:rPr>
                        <a:t>582</a:t>
                      </a:r>
                      <a:r>
                        <a:rPr lang="zh-CN" altLang="en-US" sz="1200" b="0">
                          <a:latin typeface="微软雅黑" panose="020B0503020204020204" pitchFamily="34" charset="-122"/>
                          <a:ea typeface="微软雅黑" panose="020B0503020204020204" pitchFamily="34" charset="-122"/>
                          <a:cs typeface="宋体" panose="02010600030101010101" pitchFamily="2" charset="-122"/>
                        </a:rPr>
                        <a:t>工时</a:t>
                      </a:r>
                    </a:p>
                  </a:txBody>
                  <a:tcPr marL="68580" marR="68580" marT="0" marB="127000" anchor="ctr"/>
                </a:tc>
              </a:tr>
              <a:tr h="572998">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场地费用</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0</a:t>
                      </a: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工作场地：寝室、机房、图书馆，预计费用是</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p>
                  </a:txBody>
                  <a:tcPr marL="68580" marR="68580" marT="0" marB="127000" anchor="ctr"/>
                </a:tc>
              </a:tr>
              <a:tr h="450103">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水电费用</a:t>
                      </a:r>
                    </a:p>
                  </a:txBody>
                  <a:tcPr marL="68580" marR="68580" marT="0" marB="127000" anchor="ctr"/>
                </a:tc>
                <a:tc>
                  <a:txBody>
                    <a:bodyPr/>
                    <a:lstStyle/>
                    <a:p>
                      <a:pPr indent="0" algn="ctr">
                        <a:buNone/>
                      </a:pP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600</a:t>
                      </a: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预计每月</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150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元，共计</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600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p>
                  </a:txBody>
                  <a:tcPr marL="68580" marR="68580" marT="0" marB="127000" anchor="ctr"/>
                </a:tc>
              </a:tr>
              <a:tr h="450103">
                <a:tc>
                  <a:txBody>
                    <a:bodyPr/>
                    <a:lstStyle/>
                    <a:p>
                      <a:pPr indent="0" algn="ctr">
                        <a:buNone/>
                      </a:pPr>
                      <a:r>
                        <a:rPr lang="zh-CN" altLang="en-US" sz="1200" b="0">
                          <a:latin typeface="微软雅黑" panose="020B0503020204020204" pitchFamily="34" charset="-122"/>
                          <a:ea typeface="微软雅黑" panose="020B0503020204020204" pitchFamily="34" charset="-122"/>
                          <a:cs typeface="宋体" panose="02010600030101010101" pitchFamily="2" charset="-122"/>
                        </a:rPr>
                        <a:t>其它</a:t>
                      </a:r>
                    </a:p>
                  </a:txBody>
                  <a:tcPr marL="68580" marR="68580" marT="0" marB="127000" anchor="ctr"/>
                </a:tc>
                <a:tc>
                  <a:txBody>
                    <a:bodyPr/>
                    <a:lstStyle/>
                    <a:p>
                      <a:pPr indent="0" algn="ctr">
                        <a:buNone/>
                      </a:pPr>
                      <a:r>
                        <a:rPr lang="en-US" altLang="zh-CN" sz="1200" b="0">
                          <a:latin typeface="微软雅黑" panose="020B0503020204020204" pitchFamily="34" charset="-122"/>
                          <a:ea typeface="微软雅黑" panose="020B0503020204020204" pitchFamily="34" charset="-122"/>
                          <a:cs typeface="宋体" panose="02010600030101010101" pitchFamily="2" charset="-122"/>
                        </a:rPr>
                        <a:t>0</a:t>
                      </a:r>
                    </a:p>
                  </a:txBody>
                  <a:tcPr marL="68580" marR="68580" marT="0" marB="127000" anchor="ctr"/>
                </a:tc>
                <a:tc>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与本项目开发相关的其他费用支出。</a:t>
                      </a:r>
                    </a:p>
                  </a:txBody>
                  <a:tcPr marL="68580" marR="68580" marT="0" marB="127000" anchor="ctr"/>
                </a:tc>
              </a:tr>
              <a:tr h="283055">
                <a:tc gridSpan="3">
                  <a:txBody>
                    <a:bodyPr/>
                    <a:lstStyle/>
                    <a:p>
                      <a:pPr indent="0" algn="ctr">
                        <a:buNone/>
                      </a:pP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总计：</a:t>
                      </a:r>
                      <a:r>
                        <a:rPr lang="en-US" altLang="zh-CN" sz="1200" b="0" dirty="0">
                          <a:latin typeface="微软雅黑" panose="020B0503020204020204" pitchFamily="34" charset="-122"/>
                          <a:ea typeface="微软雅黑" panose="020B0503020204020204" pitchFamily="34" charset="-122"/>
                          <a:cs typeface="宋体" panose="02010600030101010101" pitchFamily="2" charset="-122"/>
                        </a:rPr>
                        <a:t>22100</a:t>
                      </a:r>
                      <a:r>
                        <a:rPr lang="zh-CN" altLang="en-US" sz="1200" b="0" dirty="0">
                          <a:latin typeface="微软雅黑" panose="020B0503020204020204" pitchFamily="34" charset="-122"/>
                          <a:ea typeface="微软雅黑" panose="020B0503020204020204" pitchFamily="34" charset="-122"/>
                          <a:cs typeface="宋体" panose="02010600030101010101" pitchFamily="2" charset="-122"/>
                        </a:rPr>
                        <a:t>（元）</a:t>
                      </a:r>
                    </a:p>
                  </a:txBody>
                  <a:tcPr marL="68580" marR="68580" marT="0" marB="127000" anchor="ctr"/>
                </a:tc>
                <a:tc hMerge="1">
                  <a:txBody>
                    <a:bodyPr/>
                    <a:lstStyle/>
                    <a:p>
                      <a:endParaRPr lang="zh-CN"/>
                    </a:p>
                  </a:txBody>
                  <a:tcPr/>
                </a:tc>
                <a:tc hMerge="1">
                  <a:txBody>
                    <a:bodyPr/>
                    <a:lstStyle/>
                    <a:p>
                      <a:endParaRPr lang="zh-CN"/>
                    </a:p>
                  </a:txBody>
                  <a:tcPr/>
                </a:tc>
              </a:tr>
            </a:tbl>
          </a:graphicData>
        </a:graphic>
      </p:graphicFrame>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a:ln>
            <a:noFill/>
          </a:ln>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a:ln>
            <a:noFill/>
          </a:ln>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03</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a:ln>
            <a:noFill/>
          </a:ln>
        </p:spPr>
        <p:txBody>
          <a:bodyPr wrap="square" rtlCol="0">
            <a:spAutoFit/>
          </a:bodyPr>
          <a:lstStyle/>
          <a:p>
            <a:pPr algn="just">
              <a:lnSpc>
                <a:spcPct val="125000"/>
              </a:lnSpc>
            </a:pPr>
            <a:r>
              <a:rPr lang="zh-CN" altLang="en-US" sz="1700" b="1" dirty="0" smtClean="0">
                <a:solidFill>
                  <a:srgbClr val="0070C0"/>
                </a:solidFill>
                <a:latin typeface="微软雅黑" pitchFamily="34" charset="-122"/>
                <a:ea typeface="微软雅黑" pitchFamily="34" charset="-122"/>
              </a:rPr>
              <a:t>需求阶段</a:t>
            </a:r>
            <a:endParaRPr lang="zh-CN" altLang="en-US" sz="1700" b="1" dirty="0">
              <a:solidFill>
                <a:srgbClr val="0070C0"/>
              </a:solidFill>
              <a:latin typeface="微软雅黑" pitchFamily="34" charset="-122"/>
              <a:ea typeface="微软雅黑"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xmlns="" val="0"/>
                </a:ext>
              </a:extLst>
            </a:blip>
            <a:stretch>
              <a:fillRect/>
            </a:stretch>
          </p:blipFill>
          <p:spPr>
            <a:xfrm>
              <a:off x="2234590" y="2232906"/>
              <a:ext cx="1549488" cy="1538764"/>
            </a:xfrm>
            <a:prstGeom prst="rect">
              <a:avLst/>
            </a:prstGeom>
          </p:spPr>
        </p:pic>
      </p:grpSp>
    </p:spTree>
    <p:extLst>
      <p:ext uri="{BB962C8B-B14F-4D97-AF65-F5344CB8AC3E}">
        <p14:creationId xmlns:p14="http://schemas.microsoft.com/office/powerpoint/2010/main" xmlns="" val="1394288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384435"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Context Diagram</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4098" name="图片 91" descr="说明: 关联图"/>
          <p:cNvPicPr>
            <a:picLocks noChangeAspect="1" noChangeArrowheads="1"/>
          </p:cNvPicPr>
          <p:nvPr/>
        </p:nvPicPr>
        <p:blipFill>
          <a:blip r:embed="rId3" cstate="print"/>
          <a:srcRect/>
          <a:stretch>
            <a:fillRect/>
          </a:stretch>
        </p:blipFill>
        <p:spPr bwMode="auto">
          <a:xfrm>
            <a:off x="2123728" y="769268"/>
            <a:ext cx="5267325" cy="53149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328738" y="1085850"/>
            <a:ext cx="6802432" cy="3715866"/>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4099"/>
                                        </p:tgtEl>
                                      </p:cBhvr>
                                    </p:animEffect>
                                    <p:set>
                                      <p:cBhvr>
                                        <p:cTn id="27"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95410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1" name="文本框 2"/>
          <p:cNvSpPr txBox="1"/>
          <p:nvPr/>
        </p:nvSpPr>
        <p:spPr>
          <a:xfrm>
            <a:off x="1357290" y="2000244"/>
            <a:ext cx="685673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用户</a:t>
            </a:r>
            <a:r>
              <a:rPr lang="zh-CN" altLang="en-US" dirty="0">
                <a:latin typeface="微软雅黑" panose="020B0503020204020204" pitchFamily="34" charset="-122"/>
                <a:ea typeface="微软雅黑" panose="020B0503020204020204" pitchFamily="34" charset="-122"/>
              </a:rPr>
              <a:t>群体：教师、学生、游客和管理员</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其中</a:t>
            </a:r>
            <a:r>
              <a:rPr lang="zh-CN" altLang="en-US" dirty="0">
                <a:latin typeface="微软雅黑" panose="020B0503020204020204" pitchFamily="34" charset="-122"/>
                <a:ea typeface="微软雅黑" panose="020B0503020204020204" pitchFamily="34" charset="-122"/>
              </a:rPr>
              <a:t>，教师代表为杨枨老师，学生代表为黄枭帅，游客代表为王芸琦，管理员代表为李泽龙</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2"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学生代表邀请函</a:t>
            </a:r>
            <a:endParaRPr lang="zh-CN" altLang="en-US" sz="2400" dirty="0">
              <a:latin typeface="微软雅黑" panose="020B0503020204020204" pitchFamily="34" charset="-122"/>
              <a:ea typeface="微软雅黑" panose="020B0503020204020204" pitchFamily="34" charset="-122"/>
            </a:endParaRPr>
          </a:p>
        </p:txBody>
      </p:sp>
      <p:pic>
        <p:nvPicPr>
          <p:cNvPr id="13" name="Picture 1" descr="G:\QQ\文档\1146072889\Image\C2C\9[X0J792}(X1GLMI{%4$5EB.png"/>
          <p:cNvPicPr>
            <a:picLocks noChangeAspect="1" noChangeArrowheads="1"/>
          </p:cNvPicPr>
          <p:nvPr/>
        </p:nvPicPr>
        <p:blipFill>
          <a:blip r:embed="rId3" cstate="print"/>
          <a:srcRect/>
          <a:stretch>
            <a:fillRect/>
          </a:stretch>
        </p:blipFill>
        <p:spPr bwMode="auto">
          <a:xfrm>
            <a:off x="1571604" y="1499386"/>
            <a:ext cx="5760373" cy="3120202"/>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游客代表邀请函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ZS`_GRO[_WU@)O7QW}}]3.png"/>
          <p:cNvPicPr>
            <a:picLocks noChangeAspect="1" noChangeArrowheads="1"/>
          </p:cNvPicPr>
          <p:nvPr/>
        </p:nvPicPr>
        <p:blipFill>
          <a:blip r:embed="rId3" cstate="print"/>
          <a:srcRect/>
          <a:stretch>
            <a:fillRect/>
          </a:stretch>
        </p:blipFill>
        <p:spPr bwMode="auto">
          <a:xfrm>
            <a:off x="1357290" y="1356510"/>
            <a:ext cx="6460894" cy="3499651"/>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教师代表邀请函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OYGMU)AKGL]X7FVZR554%UI.png"/>
          <p:cNvPicPr>
            <a:picLocks noChangeAspect="1" noChangeArrowheads="1"/>
          </p:cNvPicPr>
          <p:nvPr/>
        </p:nvPicPr>
        <p:blipFill>
          <a:blip r:embed="rId3" cstate="print"/>
          <a:srcRect/>
          <a:stretch>
            <a:fillRect/>
          </a:stretch>
        </p:blipFill>
        <p:spPr bwMode="auto">
          <a:xfrm>
            <a:off x="1571604" y="1356510"/>
            <a:ext cx="6024142" cy="3263077"/>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用户代表</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4" name="文本框 1"/>
          <p:cNvSpPr txBox="1"/>
          <p:nvPr/>
        </p:nvSpPr>
        <p:spPr>
          <a:xfrm>
            <a:off x="847725" y="840740"/>
            <a:ext cx="3009895"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网站管理员邀请函</a:t>
            </a:r>
            <a:endParaRPr lang="zh-CN" altLang="en-US" sz="2400" dirty="0">
              <a:latin typeface="微软雅黑" panose="020B0503020204020204" pitchFamily="34" charset="-122"/>
              <a:ea typeface="微软雅黑" panose="020B0503020204020204" pitchFamily="34" charset="-122"/>
            </a:endParaRPr>
          </a:p>
        </p:txBody>
      </p:sp>
      <p:pic>
        <p:nvPicPr>
          <p:cNvPr id="15" name="Picture 1" descr="G:\QQ\文档\1146072889\Image\C2C\L0B3K5S`G$9E3C{`4OZ@QLB.png"/>
          <p:cNvPicPr>
            <a:picLocks noChangeAspect="1" noChangeArrowheads="1"/>
          </p:cNvPicPr>
          <p:nvPr/>
        </p:nvPicPr>
        <p:blipFill>
          <a:blip r:embed="rId3" cstate="print"/>
          <a:srcRect/>
          <a:stretch>
            <a:fillRect/>
          </a:stretch>
        </p:blipFill>
        <p:spPr bwMode="auto">
          <a:xfrm>
            <a:off x="1571604" y="1356510"/>
            <a:ext cx="5885295" cy="3357586"/>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46706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用户群分类</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graphicFrame>
        <p:nvGraphicFramePr>
          <p:cNvPr id="14" name="表格 -1"/>
          <p:cNvGraphicFramePr/>
          <p:nvPr/>
        </p:nvGraphicFramePr>
        <p:xfrm>
          <a:off x="571472" y="928674"/>
          <a:ext cx="8191500" cy="4210685"/>
        </p:xfrm>
        <a:graphic>
          <a:graphicData uri="http://schemas.openxmlformats.org/drawingml/2006/table">
            <a:tbl>
              <a:tblPr firstRow="1" bandRow="1">
                <a:tableStyleId>{5940675A-B579-460E-94D1-54222C63F5DA}</a:tableStyleId>
              </a:tblPr>
              <a:tblGrid>
                <a:gridCol w="1637030"/>
                <a:gridCol w="1636395"/>
                <a:gridCol w="1642110"/>
                <a:gridCol w="1637030"/>
                <a:gridCol w="1638935"/>
              </a:tblGrid>
              <a:tr h="279400">
                <a:tc>
                  <a:txBody>
                    <a:bodyPr/>
                    <a:lstStyle/>
                    <a:p>
                      <a:pPr indent="0" algn="ctr">
                        <a:buNone/>
                      </a:pPr>
                      <a:r>
                        <a:rPr lang="zh-CN" altLang="en-US" sz="1000" b="1" dirty="0">
                          <a:latin typeface="微软雅黑" panose="020B0503020204020204" pitchFamily="34" charset="-122"/>
                          <a:ea typeface="微软雅黑" panose="020B0503020204020204" pitchFamily="34" charset="-122"/>
                          <a:cs typeface="宋体" panose="02010600030101010101" pitchFamily="2" charset="-122"/>
                        </a:rPr>
                        <a:t>用户角色</a:t>
                      </a:r>
                    </a:p>
                  </a:txBody>
                  <a:tcPr marL="68580" marR="68580" marT="0" marB="12700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用户类别</a:t>
                      </a:r>
                    </a:p>
                  </a:txBody>
                  <a:tcPr marL="68580" marR="68580" marT="0" marB="127000" anchor="b">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优先级</a:t>
                      </a: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用户描述</a:t>
                      </a: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c>
                  <a:txBody>
                    <a:bodyPr/>
                    <a:lstStyle/>
                    <a:p>
                      <a:pPr indent="0" algn="ctr">
                        <a:buNone/>
                      </a:pPr>
                      <a:r>
                        <a:rPr lang="zh-CN" altLang="en-US" sz="1000" b="1">
                          <a:latin typeface="微软雅黑" panose="020B0503020204020204" pitchFamily="34" charset="-122"/>
                          <a:ea typeface="微软雅黑" panose="020B0503020204020204" pitchFamily="34" charset="-122"/>
                          <a:cs typeface="宋体" panose="02010600030101010101" pitchFamily="2" charset="-122"/>
                        </a:rPr>
                        <a:t>分类依据</a:t>
                      </a:r>
                    </a:p>
                  </a:txBody>
                  <a:tcPr marL="68580" marR="68580" marT="0" marB="12700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solidFill>
                  </a:tcPr>
                </a:tc>
              </a:tr>
              <a:tr h="68897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项目发起者</a:t>
                      </a: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客户</a:t>
                      </a: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1.5</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下达该项目的客户</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该用户提出此项目，因此为最高优先级</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00100">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教师</a:t>
                      </a: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1.0</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登录并注册的任课老师</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该类用户熟悉软件工程系列课程，可通过网站进行相关的教学活动，因此优先级较高</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883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学生</a:t>
                      </a: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直接用户</a:t>
                      </a: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1.0</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登录并注册的在校学生</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该类用户为网站的流量担当，但对网站的影响程度不如其他用户，因此优先级较低</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63905">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游客</a:t>
                      </a: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latin typeface="微软雅黑" panose="020B0503020204020204" pitchFamily="34" charset="-122"/>
                          <a:ea typeface="微软雅黑" panose="020B0503020204020204" pitchFamily="34" charset="-122"/>
                          <a:cs typeface="宋体" panose="02010600030101010101" pitchFamily="2" charset="-122"/>
                        </a:rPr>
                        <a:t>0.2</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只浏览网站的访客</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该类用户不经常访问此网站，也没有专业的限制，因此优先级最低</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9470">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管理员</a:t>
                      </a:r>
                    </a:p>
                  </a:txBody>
                  <a:tcPr marL="68580" marR="68580" marT="0" marB="12700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直接用户</a:t>
                      </a:r>
                    </a:p>
                  </a:txBody>
                  <a:tcPr marL="68580" marR="68580" marT="0" marB="127000"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dirty="0">
                          <a:latin typeface="微软雅黑" panose="020B0503020204020204" pitchFamily="34" charset="-122"/>
                          <a:ea typeface="微软雅黑" panose="020B0503020204020204" pitchFamily="34" charset="-122"/>
                          <a:cs typeface="宋体" panose="02010600030101010101" pitchFamily="2" charset="-122"/>
                        </a:rPr>
                        <a:t>1.0</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a:latin typeface="微软雅黑" panose="020B0503020204020204" pitchFamily="34" charset="-122"/>
                          <a:ea typeface="微软雅黑" panose="020B0503020204020204" pitchFamily="34" charset="-122"/>
                          <a:cs typeface="宋体" panose="02010600030101010101" pitchFamily="2" charset="-122"/>
                        </a:rPr>
                        <a:t>管理着网站的运维</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000" b="0" dirty="0">
                          <a:latin typeface="微软雅黑" panose="020B0503020204020204" pitchFamily="34" charset="-122"/>
                          <a:ea typeface="微软雅黑" panose="020B0503020204020204" pitchFamily="34" charset="-122"/>
                          <a:cs typeface="宋体" panose="02010600030101010101" pitchFamily="2" charset="-122"/>
                        </a:rPr>
                        <a:t>该类用户负责此网站的管理与运维，掌控的权限也很高，因此优先级较高</a:t>
                      </a:r>
                    </a:p>
                  </a:txBody>
                  <a:tcPr marL="68580" marR="68580" marT="0" marB="1270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01</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itchFamily="34" charset="-122"/>
                <a:ea typeface="微软雅黑" pitchFamily="34" charset="-122"/>
              </a:rPr>
              <a:t>里程碑</a:t>
            </a:r>
            <a:endParaRPr lang="zh-CN" altLang="en-US" sz="1700" b="1" dirty="0">
              <a:solidFill>
                <a:srgbClr val="0070C0"/>
              </a:solidFill>
              <a:latin typeface="微软雅黑" pitchFamily="34" charset="-122"/>
              <a:ea typeface="微软雅黑"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xmlns="" val="0"/>
                </a:ext>
              </a:extLst>
            </a:blip>
            <a:stretch>
              <a:fillRect/>
            </a:stretch>
          </p:blipFill>
          <p:spPr>
            <a:xfrm>
              <a:off x="2238757" y="2193198"/>
              <a:ext cx="1656184" cy="1616633"/>
            </a:xfrm>
            <a:prstGeom prst="rect">
              <a:avLst/>
            </a:prstGeom>
          </p:spPr>
        </p:pic>
      </p:grpSp>
    </p:spTree>
    <p:extLst>
      <p:ext uri="{BB962C8B-B14F-4D97-AF65-F5344CB8AC3E}">
        <p14:creationId xmlns:p14="http://schemas.microsoft.com/office/powerpoint/2010/main" xmlns="" val="2979163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需求获取和确认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sp>
        <p:nvSpPr>
          <p:cNvPr id="13" name="文本框 2"/>
          <p:cNvSpPr txBox="1"/>
          <p:nvPr/>
        </p:nvSpPr>
        <p:spPr>
          <a:xfrm>
            <a:off x="2000232" y="1571616"/>
            <a:ext cx="4214842"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我们和每一个代表都进行了以访谈的形式获取和确认需求，并由业务分析师记录每一次访谈记录。</a:t>
            </a:r>
            <a:endParaRPr lang="zh-CN" altLang="en-US"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1907704" y="3073524"/>
            <a:ext cx="5362575" cy="1581150"/>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界面原型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图片 254"/>
          <p:cNvPicPr>
            <a:picLocks noChangeAspect="1" noChangeArrowheads="1"/>
          </p:cNvPicPr>
          <p:nvPr/>
        </p:nvPicPr>
        <p:blipFill>
          <a:blip r:embed="rId3" cstate="print"/>
          <a:srcRect/>
          <a:stretch>
            <a:fillRect/>
          </a:stretch>
        </p:blipFill>
        <p:spPr bwMode="auto">
          <a:xfrm>
            <a:off x="1187624" y="1057300"/>
            <a:ext cx="6120680" cy="4205892"/>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用例描述</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p:nvPr/>
        </p:nvGraphicFramePr>
        <p:xfrm>
          <a:off x="1071538" y="1000112"/>
          <a:ext cx="3015615" cy="4279900"/>
        </p:xfrm>
        <a:graphic>
          <a:graphicData uri="http://schemas.openxmlformats.org/drawingml/2006/table">
            <a:tbl>
              <a:tblPr firstRow="1" bandRow="1">
                <a:tableStyleId>{5940675A-B579-460E-94D1-54222C63F5DA}</a:tableStyleId>
              </a:tblPr>
              <a:tblGrid>
                <a:gridCol w="612775"/>
                <a:gridCol w="358775"/>
                <a:gridCol w="598170"/>
                <a:gridCol w="1445895"/>
              </a:tblGrid>
              <a:tr h="174625">
                <a:tc>
                  <a:txBody>
                    <a:bodyPr/>
                    <a:lstStyle/>
                    <a:p>
                      <a:pPr indent="0" algn="l">
                        <a:buNone/>
                      </a:pP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ID</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和名称：</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UC-TE-3</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700"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教师用户</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查看个人主页</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r>
              <a:tr h="175260">
                <a:tc>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创建人：</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金志超</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创建日期：</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2017/12/3</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主要操作者：</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次要操作者：</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软件工程系列教学辅助网站</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描述：</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教师可以浏览个人主页上的所有信息</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触发器：</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教师打开个人主页</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8163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前置条件：</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：教师已经打开软件工程系列教学辅助网站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PRE-2: </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教师已经登录软件工程系列教学辅助网站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PRE-3</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：教师打开了个人主页</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后置条件：</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68834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一般性流程：</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教师进入软件工程系列教学辅助网站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教师输入用户名和密码</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单击“登录”；</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系统检测教师登录信息</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教师登录软件工程系列教学辅助网站</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6.</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单击右上角“小人图标”</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7.</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进入个人主页</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选择性流程：</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9367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异常：</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．提示错误信息，教师确认； </a:t>
                      </a: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．返回到登录页面。</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优先级：</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使用频率：</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30</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人次</a:t>
                      </a:r>
                      <a:r>
                        <a:rPr lang="en-US" altLang="zh-CN"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天</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462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业务规则：</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en-US" altLang="zh-CN"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BR-1</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175260">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假设：</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06375">
                <a:tc>
                  <a:txBody>
                    <a:bodyPr/>
                    <a:lstStyle/>
                    <a:p>
                      <a:pPr indent="0" algn="l">
                        <a:buNone/>
                      </a:pPr>
                      <a:r>
                        <a:rPr lang="zh-CN" altLang="en-US" sz="7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其他信息：</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gridSpan="3">
                  <a:txBody>
                    <a:bodyPr/>
                    <a:lstStyle/>
                    <a:p>
                      <a:pPr indent="0" algn="l">
                        <a:buNone/>
                      </a:pPr>
                      <a:r>
                        <a:rPr lang="zh-CN" altLang="en-US" sz="7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用户需要登录后进一步浏览网站信息；教师用户能在自己的个人主页看到“我的课程”</a:t>
                      </a:r>
                    </a:p>
                  </a:txBody>
                  <a:tcPr marL="228600" marR="68580" marT="0" marB="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graphicFrame>
        <p:nvGraphicFramePr>
          <p:cNvPr id="8" name="表格 7"/>
          <p:cNvGraphicFramePr/>
          <p:nvPr/>
        </p:nvGraphicFramePr>
        <p:xfrm>
          <a:off x="4657066" y="999693"/>
          <a:ext cx="3859241" cy="4279900"/>
        </p:xfrm>
        <a:graphic>
          <a:graphicData uri="http://schemas.openxmlformats.org/drawingml/2006/table">
            <a:tbl>
              <a:tblPr firstRow="1" bandRow="1">
                <a:tableStyleId>{5940675A-B579-460E-94D1-54222C63F5DA}</a:tableStyleId>
              </a:tblPr>
              <a:tblGrid>
                <a:gridCol w="715569"/>
                <a:gridCol w="520354"/>
                <a:gridCol w="792611"/>
                <a:gridCol w="1830707"/>
              </a:tblGrid>
              <a:tr h="276225">
                <a:tc>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ID</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和名称：</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UC-TE-28</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：教师用户课程介绍管理</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404812" cap="flat" cmpd="sng">
                      <a:solidFill>
                        <a:srgbClr val="FFFFFF"/>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创建人：</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林康</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创建日期：</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2017/12/8</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r>
              <a:tr h="27559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主要操作者：</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次要操作者：</a:t>
                      </a:r>
                    </a:p>
                  </a:txBody>
                  <a:tcPr marL="68580" marR="68580" marT="0" marB="127000">
                    <a:lnL w="404812" cap="flat" cmpd="sng">
                      <a:solidFill>
                        <a:srgbClr val="FFFFFF"/>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软件工程系列教学辅助网站</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描述：</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教师可以对自己所任课程的课程介绍进行添加编辑</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触发器：</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教师需要添加或者编辑课程简介</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前置条件：</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PRE-1</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：教师已经登录软件工程系列教学辅助网站</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后置条件：</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148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一般性流程：</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教师点击课程导航栏</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进入课程选择界面</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选择自己所任课程</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4.</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点击课程简介</a:t>
                      </a: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5.</a:t>
                      </a: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点击编辑</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选择性流程：</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异常：</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无</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优先级：</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使用频率</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20</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人次</a:t>
                      </a: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天</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559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业务规则：</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en-US" altLang="zh-CN"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BR-1</a:t>
                      </a:r>
                    </a:p>
                  </a:txBody>
                  <a:tcPr marL="68580" marR="68580" marT="0" marB="127000">
                    <a:lnL w="404812" cap="flat" cmpd="sng">
                      <a:solidFill>
                        <a:srgbClr val="FFFFFF"/>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860">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假设：</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404812" cap="flat" cmpd="sng">
                      <a:solidFill>
                        <a:srgbClr val="FFFFFF"/>
                      </a:solidFill>
                      <a:prstDash val="solid"/>
                      <a:headEnd type="none" w="med" len="med"/>
                      <a:tailEnd type="none" w="med" len="med"/>
                    </a:lnB>
                    <a:lnTlToBr>
                      <a:noFill/>
                    </a:lnTlToBr>
                    <a:lnBlToTr>
                      <a:noFill/>
                    </a:lnBlToTr>
                    <a:noFill/>
                  </a:tcPr>
                </a:tc>
                <a:tc gridSpan="3">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教师需要对自己的课程简介进行添加和编辑</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6225">
                <a:tc>
                  <a:txBody>
                    <a:bodyPr/>
                    <a:lstStyle/>
                    <a:p>
                      <a:pPr indent="0">
                        <a:buNone/>
                      </a:pPr>
                      <a:r>
                        <a:rPr lang="zh-CN" altLang="en-US" sz="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其他信息：</a:t>
                      </a:r>
                    </a:p>
                  </a:txBody>
                  <a:tcPr marL="68580" marR="68580" marT="0" marB="127000">
                    <a:lnL w="12700" cap="flat" cmpd="sng">
                      <a:solidFill>
                        <a:srgbClr val="080000"/>
                      </a:solidFill>
                      <a:prstDash val="solid"/>
                      <a:headEnd type="none" w="med" len="med"/>
                      <a:tailEnd type="none" w="med" len="med"/>
                    </a:lnL>
                    <a:lnR w="404812" cap="flat" cmpd="sng">
                      <a:solidFill>
                        <a:srgbClr val="FFFFFF"/>
                      </a:solidFill>
                      <a:prstDash val="solid"/>
                      <a:headEnd type="none" w="med" len="med"/>
                      <a:tailEnd type="none" w="med" len="med"/>
                    </a:lnR>
                    <a:lnT w="404812" cap="flat" cmpd="sng">
                      <a:solidFill>
                        <a:srgbClr val="FFFFFF"/>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buNone/>
                      </a:pPr>
                      <a:r>
                        <a:rPr lang="en-US" altLang="zh-CN"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r>
                        <a:rPr lang="zh-CN" altLang="en-US" sz="8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教师只可以在自己的课程下面进行课程介绍管理；</a:t>
                      </a:r>
                    </a:p>
                  </a:txBody>
                  <a:tcPr marL="68580" marR="68580" marT="0" marB="127000">
                    <a:lnL w="404812" cap="flat" cmpd="sng">
                      <a:solidFill>
                        <a:srgbClr val="FFFFFF"/>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bl>
          </a:graphicData>
        </a:graphic>
      </p:graphicFrame>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非功能性需求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633" name="Picture 1"/>
          <p:cNvPicPr>
            <a:picLocks noChangeAspect="1" noChangeArrowheads="1"/>
          </p:cNvPicPr>
          <p:nvPr/>
        </p:nvPicPr>
        <p:blipFill>
          <a:blip r:embed="rId3" cstate="print"/>
          <a:srcRect/>
          <a:stretch>
            <a:fillRect/>
          </a:stretch>
        </p:blipFill>
        <p:spPr bwMode="auto">
          <a:xfrm>
            <a:off x="2555776" y="337220"/>
            <a:ext cx="6238875" cy="4991100"/>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优先级打分排序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2123728" y="985292"/>
          <a:ext cx="4682214" cy="4233081"/>
        </p:xfrm>
        <a:graphic>
          <a:graphicData uri="http://schemas.openxmlformats.org/drawingml/2006/table">
            <a:tbl>
              <a:tblPr/>
              <a:tblGrid>
                <a:gridCol w="1449937"/>
                <a:gridCol w="285152"/>
                <a:gridCol w="285152"/>
                <a:gridCol w="340645"/>
                <a:gridCol w="451629"/>
                <a:gridCol w="285152"/>
                <a:gridCol w="507121"/>
                <a:gridCol w="285152"/>
                <a:gridCol w="451629"/>
                <a:gridCol w="340645"/>
              </a:tblGrid>
              <a:tr h="727881">
                <a:tc>
                  <a:txBody>
                    <a:bodyPr/>
                    <a:lstStyle/>
                    <a:p>
                      <a:pPr algn="just">
                        <a:lnSpc>
                          <a:spcPct val="115000"/>
                        </a:lnSpc>
                        <a:spcAft>
                          <a:spcPts val="1000"/>
                        </a:spcAft>
                      </a:pPr>
                      <a:r>
                        <a:rPr lang="zh-CN" sz="1000">
                          <a:solidFill>
                            <a:srgbClr val="000000"/>
                          </a:solidFill>
                          <a:latin typeface="Calibri"/>
                          <a:ea typeface="宋体"/>
                          <a:cs typeface="宋体"/>
                        </a:rPr>
                        <a:t>特性</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相对收益</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相对损失</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总价值</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价值</a:t>
                      </a:r>
                      <a:r>
                        <a:rPr lang="en-US" sz="1000">
                          <a:solidFill>
                            <a:srgbClr val="000000"/>
                          </a:solidFill>
                          <a:latin typeface="Calibri"/>
                          <a:ea typeface="宋体"/>
                          <a:cs typeface="宋体"/>
                        </a:rPr>
                        <a:t>%</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相对成本</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成本</a:t>
                      </a:r>
                      <a:r>
                        <a:rPr lang="en-US" sz="1000">
                          <a:solidFill>
                            <a:srgbClr val="000000"/>
                          </a:solidFill>
                          <a:latin typeface="Calibri"/>
                          <a:ea typeface="宋体"/>
                          <a:cs typeface="宋体"/>
                        </a:rPr>
                        <a:t>%</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相对风险</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风险</a:t>
                      </a:r>
                      <a:r>
                        <a:rPr lang="en-US" sz="1000">
                          <a:solidFill>
                            <a:srgbClr val="000000"/>
                          </a:solidFill>
                          <a:latin typeface="Calibri"/>
                          <a:ea typeface="宋体"/>
                          <a:cs typeface="宋体"/>
                        </a:rPr>
                        <a:t>%</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zh-CN" sz="1000">
                          <a:solidFill>
                            <a:srgbClr val="000000"/>
                          </a:solidFill>
                          <a:latin typeface="Calibri"/>
                          <a:ea typeface="宋体"/>
                          <a:cs typeface="宋体"/>
                        </a:rPr>
                        <a:t>优先级</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重置用户密码</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7.0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9.0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3.31%</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1.34%</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1.56%</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1.14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删除用户</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7.0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2.69%</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1.34%</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1.17%</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1.07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添加课程链接</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2.41%</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1.84%</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0.40%</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1.07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使用课程链接</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8.0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7.0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15.0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4.92%</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2.99%</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2.47%</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0.90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上传课程资料</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2.36%</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1.90%</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0.80%</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0.87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删除日志</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2.48%</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1.79%</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1.17%</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0.84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删除帖子</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3.7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4.7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8.3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2.02%</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1.11%</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1.41%</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0.81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删除课程资料</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4.5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8.5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1.72%</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1.38%</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0.79%</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0.79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修改课程公告</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6.0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7.0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2.62%</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3.0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1.38%</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5.0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1.98%</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0.78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612">
                <a:tc>
                  <a:txBody>
                    <a:bodyPr/>
                    <a:lstStyle/>
                    <a:p>
                      <a:pPr algn="just">
                        <a:lnSpc>
                          <a:spcPct val="115000"/>
                        </a:lnSpc>
                        <a:spcAft>
                          <a:spcPts val="1000"/>
                        </a:spcAft>
                      </a:pPr>
                      <a:r>
                        <a:rPr lang="zh-CN" sz="1000">
                          <a:solidFill>
                            <a:srgbClr val="000000"/>
                          </a:solidFill>
                          <a:latin typeface="Calibri"/>
                          <a:ea typeface="宋体"/>
                          <a:cs typeface="宋体"/>
                        </a:rPr>
                        <a:t>编辑课程链接</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5.0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5.5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10.5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2.12%</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2.5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1.16%</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5.0 </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a:solidFill>
                            <a:srgbClr val="000000"/>
                          </a:solidFill>
                          <a:latin typeface="宋体"/>
                          <a:ea typeface="宋体"/>
                          <a:cs typeface="宋体"/>
                        </a:rPr>
                        <a:t>1.98%</a:t>
                      </a:r>
                      <a:endParaRPr lang="zh-CN" sz="100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00" dirty="0">
                          <a:solidFill>
                            <a:srgbClr val="000000"/>
                          </a:solidFill>
                          <a:latin typeface="宋体"/>
                          <a:ea typeface="宋体"/>
                          <a:cs typeface="宋体"/>
                        </a:rPr>
                        <a:t>0.70 </a:t>
                      </a:r>
                      <a:endParaRPr lang="zh-CN" sz="1000" dirty="0">
                        <a:latin typeface="Calibri"/>
                        <a:ea typeface="宋体"/>
                        <a:cs typeface="Times New Roman"/>
                      </a:endParaRPr>
                    </a:p>
                  </a:txBody>
                  <a:tcPr marL="59338" marR="59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46706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需求可行性</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71670" y="1785930"/>
            <a:ext cx="4572000" cy="646331"/>
          </a:xfrm>
          <a:prstGeom prst="rect">
            <a:avLst/>
          </a:prstGeom>
        </p:spPr>
        <p:txBody>
          <a:bodyPr>
            <a:spAutoFit/>
          </a:bodyPr>
          <a:lstStyle/>
          <a:p>
            <a:r>
              <a:rPr lang="zh-CN" altLang="en-US" dirty="0" smtClean="0">
                <a:latin typeface="微软雅黑" panose="020B0503020204020204" pitchFamily="34" charset="-122"/>
                <a:ea typeface="微软雅黑" panose="020B0503020204020204" pitchFamily="34" charset="-122"/>
              </a:rPr>
              <a:t>我们和每个代表都以访谈的形式一 一确认了每一个需求，确认每一个需求都是可行的。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05908"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JAD</a:t>
            </a:r>
            <a:r>
              <a:rPr lang="zh-CN" altLang="en-US" sz="2000" b="1" dirty="0" smtClean="0">
                <a:solidFill>
                  <a:srgbClr val="0070C0"/>
                </a:solidFill>
                <a:latin typeface="微软雅黑" panose="020B0503020204020204" pitchFamily="34" charset="-122"/>
                <a:ea typeface="微软雅黑" panose="020B0503020204020204" pitchFamily="34" charset="-122"/>
              </a:rPr>
              <a:t>会议</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489" name="Picture 1"/>
          <p:cNvPicPr>
            <a:picLocks noChangeAspect="1" noChangeArrowheads="1"/>
          </p:cNvPicPr>
          <p:nvPr/>
        </p:nvPicPr>
        <p:blipFill>
          <a:blip r:embed="rId3" cstate="print"/>
          <a:srcRect/>
          <a:stretch>
            <a:fillRect/>
          </a:stretch>
        </p:blipFill>
        <p:spPr bwMode="auto">
          <a:xfrm>
            <a:off x="395536" y="1705372"/>
            <a:ext cx="8316416" cy="2314575"/>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清晰定义需求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2832458" y="779846"/>
          <a:ext cx="4043797" cy="4597934"/>
        </p:xfrm>
        <a:graphic>
          <a:graphicData uri="http://schemas.openxmlformats.org/drawingml/2006/table">
            <a:tbl>
              <a:tblPr/>
              <a:tblGrid>
                <a:gridCol w="822313"/>
                <a:gridCol w="480123"/>
                <a:gridCol w="803569"/>
                <a:gridCol w="1937792"/>
              </a:tblGrid>
              <a:tr h="155143">
                <a:tc>
                  <a:txBody>
                    <a:bodyPr/>
                    <a:lstStyle/>
                    <a:p>
                      <a:pPr>
                        <a:lnSpc>
                          <a:spcPct val="115000"/>
                        </a:lnSpc>
                        <a:spcAft>
                          <a:spcPts val="1000"/>
                        </a:spcAft>
                      </a:pPr>
                      <a:r>
                        <a:rPr lang="en-US" sz="800">
                          <a:solidFill>
                            <a:srgbClr val="000000"/>
                          </a:solidFill>
                          <a:latin typeface="宋体"/>
                          <a:ea typeface="宋体"/>
                          <a:cs typeface="宋体"/>
                        </a:rPr>
                        <a:t>ID</a:t>
                      </a:r>
                      <a:r>
                        <a:rPr lang="zh-CN" sz="800">
                          <a:solidFill>
                            <a:srgbClr val="000000"/>
                          </a:solidFill>
                          <a:latin typeface="Calibri"/>
                          <a:ea typeface="宋体"/>
                          <a:cs typeface="宋体"/>
                        </a:rPr>
                        <a:t>和名称：</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UC-TE-1</a:t>
                      </a:r>
                      <a:r>
                        <a:rPr lang="zh-CN" sz="800">
                          <a:solidFill>
                            <a:srgbClr val="000000"/>
                          </a:solidFill>
                          <a:latin typeface="Calibri"/>
                          <a:ea typeface="宋体"/>
                          <a:cs typeface="宋体"/>
                        </a:rPr>
                        <a:t>：注册</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创建人：</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a:ea typeface="宋体"/>
                          <a:cs typeface="宋体"/>
                        </a:rPr>
                        <a:t>金志超</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a:ea typeface="宋体"/>
                          <a:cs typeface="宋体"/>
                        </a:rPr>
                        <a:t>创建日期：</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en-US" sz="800">
                          <a:solidFill>
                            <a:srgbClr val="000000"/>
                          </a:solidFill>
                          <a:latin typeface="宋体"/>
                          <a:ea typeface="宋体"/>
                          <a:cs typeface="宋体"/>
                        </a:rPr>
                        <a:t>2017/12/2</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55143">
                <a:tc>
                  <a:txBody>
                    <a:bodyPr/>
                    <a:lstStyle/>
                    <a:p>
                      <a:pPr>
                        <a:lnSpc>
                          <a:spcPct val="115000"/>
                        </a:lnSpc>
                        <a:spcAft>
                          <a:spcPts val="1000"/>
                        </a:spcAft>
                      </a:pPr>
                      <a:r>
                        <a:rPr lang="zh-CN" sz="800">
                          <a:solidFill>
                            <a:srgbClr val="000000"/>
                          </a:solidFill>
                          <a:latin typeface="Calibri"/>
                          <a:ea typeface="宋体"/>
                          <a:cs typeface="宋体"/>
                        </a:rPr>
                        <a:t>主要操作者：</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a:ea typeface="宋体"/>
                          <a:cs typeface="宋体"/>
                        </a:rPr>
                        <a:t>教师</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a:ea typeface="宋体"/>
                          <a:cs typeface="宋体"/>
                        </a:rPr>
                        <a:t>次要操作者：</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spcAft>
                          <a:spcPts val="1000"/>
                        </a:spcAft>
                      </a:pPr>
                      <a:r>
                        <a:rPr lang="zh-CN" sz="800">
                          <a:solidFill>
                            <a:srgbClr val="000000"/>
                          </a:solidFill>
                          <a:latin typeface="Calibri"/>
                          <a:ea typeface="宋体"/>
                          <a:cs typeface="宋体"/>
                        </a:rPr>
                        <a:t>管理员</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55143">
                <a:tc>
                  <a:txBody>
                    <a:bodyPr/>
                    <a:lstStyle/>
                    <a:p>
                      <a:pPr>
                        <a:lnSpc>
                          <a:spcPct val="115000"/>
                        </a:lnSpc>
                        <a:spcAft>
                          <a:spcPts val="1000"/>
                        </a:spcAft>
                      </a:pPr>
                      <a:r>
                        <a:rPr lang="zh-CN" sz="800">
                          <a:solidFill>
                            <a:srgbClr val="000000"/>
                          </a:solidFill>
                          <a:latin typeface="Calibri"/>
                          <a:ea typeface="宋体"/>
                          <a:cs typeface="宋体"/>
                        </a:rPr>
                        <a:t>描述：</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a:ea typeface="宋体"/>
                          <a:cs typeface="宋体"/>
                        </a:rPr>
                        <a:t>教师通过注册成为网站用户</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触发器：</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a:ea typeface="宋体"/>
                          <a:cs typeface="宋体"/>
                        </a:rPr>
                        <a:t>教师点击网站首页上的任一位置</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前置条件：</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PRE-1</a:t>
                      </a:r>
                      <a:r>
                        <a:rPr lang="zh-CN" sz="800">
                          <a:solidFill>
                            <a:srgbClr val="000000"/>
                          </a:solidFill>
                          <a:latin typeface="Calibri"/>
                          <a:ea typeface="宋体"/>
                          <a:cs typeface="宋体"/>
                        </a:rPr>
                        <a:t>：教师已经在浏览软件工程系列教学辅助网站</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310286">
                <a:tc>
                  <a:txBody>
                    <a:bodyPr/>
                    <a:lstStyle/>
                    <a:p>
                      <a:pPr>
                        <a:lnSpc>
                          <a:spcPct val="115000"/>
                        </a:lnSpc>
                        <a:spcAft>
                          <a:spcPts val="1000"/>
                        </a:spcAft>
                      </a:pPr>
                      <a:r>
                        <a:rPr lang="zh-CN" sz="800">
                          <a:solidFill>
                            <a:srgbClr val="000000"/>
                          </a:solidFill>
                          <a:latin typeface="Calibri"/>
                          <a:ea typeface="宋体"/>
                          <a:cs typeface="宋体"/>
                        </a:rPr>
                        <a:t>后置条件：</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POST-1:</a:t>
                      </a:r>
                      <a:r>
                        <a:rPr lang="zh-CN" sz="800">
                          <a:solidFill>
                            <a:srgbClr val="000000"/>
                          </a:solidFill>
                          <a:latin typeface="Calibri"/>
                          <a:ea typeface="宋体"/>
                          <a:cs typeface="宋体"/>
                        </a:rPr>
                        <a:t>教师注册成功</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POST-2</a:t>
                      </a:r>
                      <a:r>
                        <a:rPr lang="zh-CN" sz="800">
                          <a:solidFill>
                            <a:srgbClr val="000000"/>
                          </a:solidFill>
                          <a:latin typeface="Calibri"/>
                          <a:ea typeface="宋体"/>
                          <a:cs typeface="宋体"/>
                        </a:rPr>
                        <a:t>：教师登录成功</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396287">
                <a:tc>
                  <a:txBody>
                    <a:bodyPr/>
                    <a:lstStyle/>
                    <a:p>
                      <a:pPr>
                        <a:lnSpc>
                          <a:spcPct val="115000"/>
                        </a:lnSpc>
                        <a:spcAft>
                          <a:spcPts val="1000"/>
                        </a:spcAft>
                      </a:pPr>
                      <a:r>
                        <a:rPr lang="zh-CN" sz="800">
                          <a:solidFill>
                            <a:srgbClr val="000000"/>
                          </a:solidFill>
                          <a:latin typeface="Calibri"/>
                          <a:ea typeface="宋体"/>
                          <a:cs typeface="宋体"/>
                        </a:rPr>
                        <a:t>一般性流程：</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1.</a:t>
                      </a:r>
                      <a:r>
                        <a:rPr lang="zh-CN" sz="800">
                          <a:solidFill>
                            <a:srgbClr val="000000"/>
                          </a:solidFill>
                          <a:latin typeface="Calibri"/>
                          <a:ea typeface="宋体"/>
                          <a:cs typeface="宋体"/>
                        </a:rPr>
                        <a:t>教师进入软件工程系列教学辅助网站</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2.</a:t>
                      </a:r>
                      <a:r>
                        <a:rPr lang="zh-CN" sz="800">
                          <a:solidFill>
                            <a:srgbClr val="000000"/>
                          </a:solidFill>
                          <a:latin typeface="Calibri"/>
                          <a:ea typeface="宋体"/>
                          <a:cs typeface="宋体"/>
                        </a:rPr>
                        <a:t>教师点击网站首页上的任一位置</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3.</a:t>
                      </a:r>
                      <a:r>
                        <a:rPr lang="zh-CN" sz="800">
                          <a:solidFill>
                            <a:srgbClr val="000000"/>
                          </a:solidFill>
                          <a:latin typeface="Calibri"/>
                          <a:ea typeface="宋体"/>
                          <a:cs typeface="宋体"/>
                        </a:rPr>
                        <a:t>系统跳转到注册界面</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4.</a:t>
                      </a:r>
                      <a:r>
                        <a:rPr lang="zh-CN" sz="800">
                          <a:solidFill>
                            <a:srgbClr val="000000"/>
                          </a:solidFill>
                          <a:latin typeface="Calibri"/>
                          <a:ea typeface="宋体"/>
                          <a:cs typeface="宋体"/>
                        </a:rPr>
                        <a:t>教师填写注册信息</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5.</a:t>
                      </a:r>
                      <a:r>
                        <a:rPr lang="zh-CN" sz="800">
                          <a:solidFill>
                            <a:srgbClr val="000000"/>
                          </a:solidFill>
                          <a:latin typeface="Calibri"/>
                          <a:ea typeface="宋体"/>
                          <a:cs typeface="宋体"/>
                        </a:rPr>
                        <a:t>单击“确定”；</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6.</a:t>
                      </a:r>
                      <a:r>
                        <a:rPr lang="zh-CN" sz="800">
                          <a:solidFill>
                            <a:srgbClr val="000000"/>
                          </a:solidFill>
                          <a:latin typeface="Calibri"/>
                          <a:ea typeface="宋体"/>
                          <a:cs typeface="宋体"/>
                        </a:rPr>
                        <a:t>系统检测注册信息</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7.</a:t>
                      </a:r>
                      <a:r>
                        <a:rPr lang="zh-CN" sz="800">
                          <a:solidFill>
                            <a:srgbClr val="000000"/>
                          </a:solidFill>
                          <a:latin typeface="Calibri"/>
                          <a:ea typeface="宋体"/>
                          <a:cs typeface="宋体"/>
                        </a:rPr>
                        <a:t>管理员审核注册信息</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8.</a:t>
                      </a:r>
                      <a:r>
                        <a:rPr lang="zh-CN" sz="800">
                          <a:solidFill>
                            <a:srgbClr val="000000"/>
                          </a:solidFill>
                          <a:latin typeface="Calibri"/>
                          <a:ea typeface="宋体"/>
                          <a:cs typeface="宋体"/>
                        </a:rPr>
                        <a:t>检验成功系统跳转到系统主页；检验失败系统进行提示，注册页面清空。</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310286">
                <a:tc>
                  <a:txBody>
                    <a:bodyPr/>
                    <a:lstStyle/>
                    <a:p>
                      <a:pPr>
                        <a:lnSpc>
                          <a:spcPct val="115000"/>
                        </a:lnSpc>
                        <a:spcAft>
                          <a:spcPts val="1000"/>
                        </a:spcAft>
                      </a:pPr>
                      <a:r>
                        <a:rPr lang="zh-CN" sz="800">
                          <a:solidFill>
                            <a:srgbClr val="000000"/>
                          </a:solidFill>
                          <a:latin typeface="Calibri"/>
                          <a:ea typeface="宋体"/>
                          <a:cs typeface="宋体"/>
                        </a:rPr>
                        <a:t>选择性流程：</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1.</a:t>
                      </a:r>
                      <a:r>
                        <a:rPr lang="zh-CN" sz="800">
                          <a:solidFill>
                            <a:srgbClr val="000000"/>
                          </a:solidFill>
                          <a:latin typeface="Calibri"/>
                          <a:ea typeface="宋体"/>
                          <a:cs typeface="宋体"/>
                        </a:rPr>
                        <a:t>教师选择“重置”，系统将清空输入框信息；</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2.</a:t>
                      </a:r>
                      <a:r>
                        <a:rPr lang="zh-CN" sz="800">
                          <a:solidFill>
                            <a:srgbClr val="000000"/>
                          </a:solidFill>
                          <a:latin typeface="Calibri"/>
                          <a:ea typeface="宋体"/>
                          <a:cs typeface="宋体"/>
                        </a:rPr>
                        <a:t>教师可以凭教师工号注册为教师用户</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310286">
                <a:tc>
                  <a:txBody>
                    <a:bodyPr/>
                    <a:lstStyle/>
                    <a:p>
                      <a:pPr>
                        <a:lnSpc>
                          <a:spcPct val="115000"/>
                        </a:lnSpc>
                        <a:spcAft>
                          <a:spcPts val="1000"/>
                        </a:spcAft>
                      </a:pPr>
                      <a:r>
                        <a:rPr lang="zh-CN" sz="800">
                          <a:solidFill>
                            <a:srgbClr val="000000"/>
                          </a:solidFill>
                          <a:latin typeface="Calibri"/>
                          <a:ea typeface="宋体"/>
                          <a:cs typeface="宋体"/>
                        </a:rPr>
                        <a:t>异常：</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1.</a:t>
                      </a:r>
                      <a:r>
                        <a:rPr lang="zh-CN" sz="800">
                          <a:solidFill>
                            <a:srgbClr val="000000"/>
                          </a:solidFill>
                          <a:latin typeface="Calibri"/>
                          <a:ea typeface="宋体"/>
                          <a:cs typeface="宋体"/>
                        </a:rPr>
                        <a:t>输入的注册信息有误，注册失败</a:t>
                      </a:r>
                      <a:r>
                        <a:rPr lang="en-US" sz="800">
                          <a:solidFill>
                            <a:srgbClr val="000000"/>
                          </a:solidFill>
                          <a:latin typeface="Calibri"/>
                          <a:ea typeface="宋体"/>
                          <a:cs typeface="宋体"/>
                        </a:rPr>
                        <a:t/>
                      </a:r>
                      <a:br>
                        <a:rPr lang="en-US" sz="800">
                          <a:solidFill>
                            <a:srgbClr val="000000"/>
                          </a:solidFill>
                          <a:latin typeface="Calibri"/>
                          <a:ea typeface="宋体"/>
                          <a:cs typeface="宋体"/>
                        </a:rPr>
                      </a:br>
                      <a:r>
                        <a:rPr lang="en-US" sz="800">
                          <a:solidFill>
                            <a:srgbClr val="000000"/>
                          </a:solidFill>
                          <a:latin typeface="Calibri"/>
                          <a:ea typeface="宋体"/>
                          <a:cs typeface="宋体"/>
                        </a:rPr>
                        <a:t>2.</a:t>
                      </a:r>
                      <a:r>
                        <a:rPr lang="zh-CN" sz="800">
                          <a:solidFill>
                            <a:srgbClr val="000000"/>
                          </a:solidFill>
                          <a:latin typeface="Calibri"/>
                          <a:ea typeface="宋体"/>
                          <a:cs typeface="宋体"/>
                        </a:rPr>
                        <a:t>返回注册页面</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253930">
                <a:tc>
                  <a:txBody>
                    <a:bodyPr/>
                    <a:lstStyle/>
                    <a:p>
                      <a:pPr>
                        <a:lnSpc>
                          <a:spcPct val="115000"/>
                        </a:lnSpc>
                        <a:spcAft>
                          <a:spcPts val="1000"/>
                        </a:spcAft>
                      </a:pPr>
                      <a:r>
                        <a:rPr lang="zh-CN" sz="800">
                          <a:solidFill>
                            <a:srgbClr val="000000"/>
                          </a:solidFill>
                          <a:latin typeface="Calibri"/>
                          <a:ea typeface="宋体"/>
                          <a:cs typeface="宋体"/>
                        </a:rPr>
                        <a:t>优先级：</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a:ea typeface="宋体"/>
                          <a:cs typeface="宋体"/>
                        </a:rPr>
                        <a:t>高</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使用频率</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50</a:t>
                      </a:r>
                      <a:r>
                        <a:rPr lang="zh-CN" sz="800">
                          <a:solidFill>
                            <a:srgbClr val="000000"/>
                          </a:solidFill>
                          <a:latin typeface="Calibri"/>
                          <a:ea typeface="宋体"/>
                          <a:cs typeface="宋体"/>
                        </a:rPr>
                        <a:t>人次</a:t>
                      </a:r>
                      <a:r>
                        <a:rPr lang="en-US" sz="800">
                          <a:solidFill>
                            <a:srgbClr val="000000"/>
                          </a:solidFill>
                          <a:latin typeface="Calibri"/>
                          <a:ea typeface="宋体"/>
                          <a:cs typeface="宋体"/>
                        </a:rPr>
                        <a:t>/</a:t>
                      </a:r>
                      <a:r>
                        <a:rPr lang="zh-CN" sz="800">
                          <a:solidFill>
                            <a:srgbClr val="000000"/>
                          </a:solidFill>
                          <a:latin typeface="Calibri"/>
                          <a:ea typeface="宋体"/>
                          <a:cs typeface="宋体"/>
                        </a:rPr>
                        <a:t>天</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业务规则：</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BR-2</a:t>
                      </a:r>
                      <a:r>
                        <a:rPr lang="zh-CN" sz="800">
                          <a:solidFill>
                            <a:srgbClr val="000000"/>
                          </a:solidFill>
                          <a:latin typeface="Calibri"/>
                          <a:ea typeface="宋体"/>
                          <a:cs typeface="宋体"/>
                        </a:rPr>
                        <a:t>，</a:t>
                      </a:r>
                      <a:r>
                        <a:rPr lang="en-US" sz="800">
                          <a:solidFill>
                            <a:srgbClr val="000000"/>
                          </a:solidFill>
                          <a:latin typeface="Calibri"/>
                          <a:ea typeface="宋体"/>
                          <a:cs typeface="宋体"/>
                        </a:rPr>
                        <a:t>BR-3</a:t>
                      </a:r>
                      <a:r>
                        <a:rPr lang="zh-CN" sz="800">
                          <a:solidFill>
                            <a:srgbClr val="000000"/>
                          </a:solidFill>
                          <a:latin typeface="Calibri"/>
                          <a:ea typeface="宋体"/>
                          <a:cs typeface="宋体"/>
                        </a:rPr>
                        <a:t>，</a:t>
                      </a:r>
                      <a:r>
                        <a:rPr lang="en-US" sz="800">
                          <a:solidFill>
                            <a:srgbClr val="000000"/>
                          </a:solidFill>
                          <a:latin typeface="Calibri"/>
                          <a:ea typeface="宋体"/>
                          <a:cs typeface="宋体"/>
                        </a:rPr>
                        <a:t>BR-4</a:t>
                      </a:r>
                      <a:r>
                        <a:rPr lang="zh-CN" sz="800">
                          <a:solidFill>
                            <a:srgbClr val="000000"/>
                          </a:solidFill>
                          <a:latin typeface="Calibri"/>
                          <a:ea typeface="宋体"/>
                          <a:cs typeface="宋体"/>
                        </a:rPr>
                        <a:t>，</a:t>
                      </a:r>
                      <a:r>
                        <a:rPr lang="en-US" sz="800">
                          <a:solidFill>
                            <a:srgbClr val="000000"/>
                          </a:solidFill>
                          <a:latin typeface="Calibri"/>
                          <a:ea typeface="宋体"/>
                          <a:cs typeface="宋体"/>
                        </a:rPr>
                        <a:t>BR-5</a:t>
                      </a:r>
                      <a:r>
                        <a:rPr lang="zh-CN" sz="800">
                          <a:solidFill>
                            <a:srgbClr val="000000"/>
                          </a:solidFill>
                          <a:latin typeface="Calibri"/>
                          <a:ea typeface="宋体"/>
                          <a:cs typeface="宋体"/>
                        </a:rPr>
                        <a:t>，</a:t>
                      </a:r>
                      <a:r>
                        <a:rPr lang="en-US" sz="800">
                          <a:solidFill>
                            <a:srgbClr val="000000"/>
                          </a:solidFill>
                          <a:latin typeface="Calibri"/>
                          <a:ea typeface="宋体"/>
                          <a:cs typeface="宋体"/>
                        </a:rPr>
                        <a:t>BR-6</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假设：</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zh-CN" sz="800">
                          <a:solidFill>
                            <a:srgbClr val="000000"/>
                          </a:solidFill>
                          <a:latin typeface="Calibri"/>
                          <a:ea typeface="宋体"/>
                          <a:cs typeface="宋体"/>
                        </a:rPr>
                        <a:t>无</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310286">
                <a:tc>
                  <a:txBody>
                    <a:bodyPr/>
                    <a:lstStyle/>
                    <a:p>
                      <a:pPr>
                        <a:lnSpc>
                          <a:spcPct val="115000"/>
                        </a:lnSpc>
                        <a:spcAft>
                          <a:spcPts val="1000"/>
                        </a:spcAft>
                      </a:pPr>
                      <a:r>
                        <a:rPr lang="zh-CN" sz="800">
                          <a:solidFill>
                            <a:srgbClr val="000000"/>
                          </a:solidFill>
                          <a:latin typeface="Calibri"/>
                          <a:ea typeface="宋体"/>
                          <a:cs typeface="宋体"/>
                        </a:rPr>
                        <a:t>其他信息：</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a:solidFill>
                            <a:srgbClr val="000000"/>
                          </a:solidFill>
                          <a:latin typeface="宋体"/>
                          <a:ea typeface="宋体"/>
                          <a:cs typeface="宋体"/>
                        </a:rPr>
                        <a:t>1.</a:t>
                      </a:r>
                      <a:r>
                        <a:rPr lang="zh-CN" sz="800">
                          <a:solidFill>
                            <a:srgbClr val="000000"/>
                          </a:solidFill>
                          <a:latin typeface="Calibri"/>
                          <a:ea typeface="宋体"/>
                          <a:cs typeface="宋体"/>
                        </a:rPr>
                        <a:t>注册并不是会马上通过，需要通过管理员审核，最多应不超过一周；</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界面原型：</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u="sng">
                          <a:solidFill>
                            <a:srgbClr val="0000FF"/>
                          </a:solidFill>
                          <a:latin typeface="宋体"/>
                          <a:ea typeface="宋体"/>
                          <a:cs typeface="宋体"/>
                          <a:hlinkClick r:id="rId3" action="ppaction://hlinkfile"/>
                        </a:rPr>
                        <a:t>6.5.1.1.1教师用户注册</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r h="155143">
                <a:tc>
                  <a:txBody>
                    <a:bodyPr/>
                    <a:lstStyle/>
                    <a:p>
                      <a:pPr>
                        <a:lnSpc>
                          <a:spcPct val="115000"/>
                        </a:lnSpc>
                        <a:spcAft>
                          <a:spcPts val="1000"/>
                        </a:spcAft>
                      </a:pPr>
                      <a:r>
                        <a:rPr lang="zh-CN" sz="800">
                          <a:solidFill>
                            <a:srgbClr val="000000"/>
                          </a:solidFill>
                          <a:latin typeface="Calibri"/>
                          <a:ea typeface="宋体"/>
                          <a:cs typeface="宋体"/>
                        </a:rPr>
                        <a:t>对话框图：</a:t>
                      </a:r>
                      <a:endParaRPr lang="zh-CN" sz="80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nSpc>
                          <a:spcPct val="115000"/>
                        </a:lnSpc>
                        <a:spcAft>
                          <a:spcPts val="1000"/>
                        </a:spcAft>
                      </a:pPr>
                      <a:r>
                        <a:rPr lang="en-US" sz="800" u="sng" dirty="0">
                          <a:solidFill>
                            <a:srgbClr val="0000FF"/>
                          </a:solidFill>
                          <a:latin typeface="宋体"/>
                          <a:ea typeface="宋体"/>
                          <a:cs typeface="宋体"/>
                          <a:hlinkClick r:id="rId4" action="ppaction://hlinkfile"/>
                        </a:rPr>
                        <a:t>13.2.1.1教师用户注册</a:t>
                      </a:r>
                      <a:endParaRPr lang="zh-CN" sz="800" dirty="0">
                        <a:latin typeface="Calibri"/>
                        <a:ea typeface="宋体"/>
                        <a:cs typeface="Times New Roman"/>
                      </a:endParaRPr>
                    </a:p>
                  </a:txBody>
                  <a:tcPr marL="44657" marR="4465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需求冲突</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2"/>
          <p:cNvSpPr txBox="1"/>
          <p:nvPr/>
        </p:nvSpPr>
        <p:spPr>
          <a:xfrm>
            <a:off x="2214546" y="1642262"/>
            <a:ext cx="4643470" cy="2031325"/>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经过邀请所有代表参加</a:t>
            </a:r>
            <a:r>
              <a:rPr lang="en-US" altLang="zh-CN" dirty="0" smtClean="0">
                <a:latin typeface="微软雅黑" pitchFamily="34" charset="-122"/>
                <a:ea typeface="微软雅黑" pitchFamily="34" charset="-122"/>
              </a:rPr>
              <a:t>J</a:t>
            </a:r>
            <a:r>
              <a:rPr lang="en-US" dirty="0" smtClean="0">
                <a:latin typeface="微软雅黑" pitchFamily="34" charset="-122"/>
                <a:ea typeface="微软雅黑" pitchFamily="34" charset="-122"/>
              </a:rPr>
              <a:t>AD</a:t>
            </a:r>
            <a:r>
              <a:rPr lang="zh-CN" altLang="en-US" dirty="0" smtClean="0">
                <a:latin typeface="微软雅黑" pitchFamily="34" charset="-122"/>
                <a:ea typeface="微软雅黑" pitchFamily="34" charset="-122"/>
              </a:rPr>
              <a:t>会议和我们小组内部审核，一致确认不存在需求冲突。</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如果存在需求冲突，应该先邀请所有代表参加</a:t>
            </a:r>
            <a:r>
              <a:rPr lang="en-US" altLang="zh-CN" dirty="0" smtClean="0">
                <a:latin typeface="微软雅黑" pitchFamily="34" charset="-122"/>
                <a:ea typeface="微软雅黑" pitchFamily="34" charset="-122"/>
              </a:rPr>
              <a:t>JAD</a:t>
            </a:r>
            <a:r>
              <a:rPr lang="zh-CN" altLang="en-US" dirty="0" smtClean="0">
                <a:latin typeface="微软雅黑" pitchFamily="34" charset="-122"/>
                <a:ea typeface="微软雅黑" pitchFamily="34" charset="-122"/>
              </a:rPr>
              <a:t>会议，与相关的代表商量有冲突的需求，如果无法协商只能根据需求优先级来解决需求冲突。实在不行只能制作多个网站分别满足不同的代表需求。</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数据字典</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345" name="Picture 1"/>
          <p:cNvPicPr>
            <a:picLocks noChangeAspect="1" noChangeArrowheads="1"/>
          </p:cNvPicPr>
          <p:nvPr/>
        </p:nvPicPr>
        <p:blipFill>
          <a:blip r:embed="rId3" cstate="print"/>
          <a:srcRect/>
          <a:stretch>
            <a:fillRect/>
          </a:stretch>
        </p:blipFill>
        <p:spPr bwMode="auto">
          <a:xfrm>
            <a:off x="2195736" y="481236"/>
            <a:ext cx="4222324" cy="5017739"/>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里程碑演示材料</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953" name="Picture 1"/>
          <p:cNvPicPr>
            <a:picLocks noChangeAspect="1" noChangeArrowheads="1"/>
          </p:cNvPicPr>
          <p:nvPr/>
        </p:nvPicPr>
        <p:blipFill>
          <a:blip r:embed="rId3" cstate="print"/>
          <a:srcRect/>
          <a:stretch>
            <a:fillRect/>
          </a:stretch>
        </p:blipFill>
        <p:spPr bwMode="auto">
          <a:xfrm>
            <a:off x="827584" y="769268"/>
            <a:ext cx="6672808" cy="4638415"/>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766557"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ER</a:t>
            </a:r>
            <a:r>
              <a:rPr lang="zh-CN" altLang="en-US" sz="2000" b="1" dirty="0" smtClean="0">
                <a:solidFill>
                  <a:srgbClr val="0070C0"/>
                </a:solidFill>
                <a:latin typeface="微软雅黑" panose="020B0503020204020204" pitchFamily="34" charset="-122"/>
                <a:ea typeface="微软雅黑" panose="020B0503020204020204" pitchFamily="34" charset="-122"/>
              </a:rPr>
              <a:t>图</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92" descr="ER图"/>
          <p:cNvPicPr>
            <a:picLocks noChangeAspect="1"/>
          </p:cNvPicPr>
          <p:nvPr/>
        </p:nvPicPr>
        <p:blipFill>
          <a:blip r:embed="rId3" cstate="print"/>
          <a:stretch>
            <a:fillRect/>
          </a:stretch>
        </p:blipFill>
        <p:spPr>
          <a:xfrm>
            <a:off x="1928794" y="637540"/>
            <a:ext cx="5000660" cy="4213225"/>
          </a:xfrm>
          <a:prstGeom prst="rect">
            <a:avLst/>
          </a:prstGeom>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环境</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1"/>
          <p:cNvSpPr txBox="1"/>
          <p:nvPr/>
        </p:nvSpPr>
        <p:spPr>
          <a:xfrm>
            <a:off x="1000100" y="928674"/>
            <a:ext cx="1430020" cy="46037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实现环境</a:t>
            </a:r>
            <a:endParaRPr lang="zh-CN" altLang="en-US" sz="2400" dirty="0">
              <a:latin typeface="微软雅黑" panose="020B0503020204020204" pitchFamily="34" charset="-122"/>
              <a:ea typeface="微软雅黑" panose="020B0503020204020204" pitchFamily="34" charset="-122"/>
            </a:endParaRPr>
          </a:p>
        </p:txBody>
      </p:sp>
      <p:sp>
        <p:nvSpPr>
          <p:cNvPr id="8" name="文本框 3"/>
          <p:cNvSpPr txBox="1"/>
          <p:nvPr/>
        </p:nvSpPr>
        <p:spPr>
          <a:xfrm>
            <a:off x="3894430" y="4659299"/>
            <a:ext cx="134747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服务器环境</a:t>
            </a:r>
          </a:p>
        </p:txBody>
      </p:sp>
      <p:graphicFrame>
        <p:nvGraphicFramePr>
          <p:cNvPr id="9" name="表格 8"/>
          <p:cNvGraphicFramePr>
            <a:graphicFrameLocks noGrp="1"/>
          </p:cNvGraphicFramePr>
          <p:nvPr/>
        </p:nvGraphicFramePr>
        <p:xfrm>
          <a:off x="1862430" y="1905907"/>
          <a:ext cx="5411470" cy="1682496"/>
        </p:xfrm>
        <a:graphic>
          <a:graphicData uri="http://schemas.openxmlformats.org/drawingml/2006/table">
            <a:tbl>
              <a:tblPr/>
              <a:tblGrid>
                <a:gridCol w="2705735"/>
                <a:gridCol w="2705735"/>
              </a:tblGrid>
              <a:tr h="0">
                <a:tc>
                  <a:txBody>
                    <a:bodyPr/>
                    <a:lstStyle/>
                    <a:p>
                      <a:pPr algn="ctr">
                        <a:lnSpc>
                          <a:spcPct val="115000"/>
                        </a:lnSpc>
                        <a:spcAft>
                          <a:spcPts val="1000"/>
                        </a:spcAft>
                      </a:pPr>
                      <a:r>
                        <a:rPr lang="zh-CN" sz="1200" kern="100">
                          <a:latin typeface="Calibri"/>
                          <a:ea typeface="宋体"/>
                          <a:cs typeface="Times New Roman"/>
                        </a:rPr>
                        <a:t>环境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a:ea typeface="宋体"/>
                          <a:cs typeface="Times New Roman"/>
                        </a:rPr>
                        <a:t>要求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en-US" sz="1200" kern="100">
                          <a:latin typeface="Calibri"/>
                          <a:ea typeface="宋体"/>
                          <a:cs typeface="Times New Roman"/>
                        </a:rPr>
                        <a:t>CPU</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Intel</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主频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HPZ800</a:t>
                      </a:r>
                      <a:endParaRPr lang="zh-CN" sz="12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内存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16G</a:t>
                      </a:r>
                      <a:r>
                        <a:rPr lang="zh-CN" sz="1200" kern="100">
                          <a:latin typeface="Calibri"/>
                          <a:ea typeface="宋体"/>
                          <a:cs typeface="Times New Roman"/>
                        </a:rPr>
                        <a:t>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磁盘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4T</a:t>
                      </a:r>
                      <a:r>
                        <a:rPr lang="zh-CN" sz="1200" kern="100">
                          <a:latin typeface="Calibri"/>
                          <a:ea typeface="宋体"/>
                          <a:cs typeface="Times New Roman"/>
                        </a:rPr>
                        <a:t>以上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网络环境</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a:ea typeface="宋体"/>
                          <a:cs typeface="Times New Roman"/>
                        </a:rPr>
                        <a:t>浙江大学城市学院校园网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网络协议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TCP/IPv4,HTTP</a:t>
                      </a:r>
                      <a:r>
                        <a:rPr lang="zh-CN" sz="1200" kern="100">
                          <a:latin typeface="Calibri"/>
                          <a:ea typeface="宋体"/>
                          <a:cs typeface="Times New Roman"/>
                        </a:rPr>
                        <a:t>协议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接口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dirty="0">
                          <a:latin typeface="Calibri"/>
                          <a:ea typeface="宋体"/>
                          <a:cs typeface="Times New Roman"/>
                        </a:rPr>
                        <a:t>RJ45</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环境</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p:cNvSpPr txBox="1"/>
          <p:nvPr/>
        </p:nvSpPr>
        <p:spPr>
          <a:xfrm>
            <a:off x="1071538" y="1000112"/>
            <a:ext cx="144843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运行环境</a:t>
            </a:r>
          </a:p>
        </p:txBody>
      </p:sp>
      <p:sp>
        <p:nvSpPr>
          <p:cNvPr id="12" name="文本框 3"/>
          <p:cNvSpPr txBox="1"/>
          <p:nvPr/>
        </p:nvSpPr>
        <p:spPr>
          <a:xfrm>
            <a:off x="3954438" y="4185907"/>
            <a:ext cx="164655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客户端环境</a:t>
            </a:r>
          </a:p>
        </p:txBody>
      </p:sp>
      <p:graphicFrame>
        <p:nvGraphicFramePr>
          <p:cNvPr id="13" name="表格 12"/>
          <p:cNvGraphicFramePr>
            <a:graphicFrameLocks noGrp="1"/>
          </p:cNvGraphicFramePr>
          <p:nvPr/>
        </p:nvGraphicFramePr>
        <p:xfrm>
          <a:off x="1927518" y="2061232"/>
          <a:ext cx="5411470" cy="1261872"/>
        </p:xfrm>
        <a:graphic>
          <a:graphicData uri="http://schemas.openxmlformats.org/drawingml/2006/table">
            <a:tbl>
              <a:tblPr/>
              <a:tblGrid>
                <a:gridCol w="2705735"/>
                <a:gridCol w="2705735"/>
              </a:tblGrid>
              <a:tr h="0">
                <a:tc>
                  <a:txBody>
                    <a:bodyPr/>
                    <a:lstStyle/>
                    <a:p>
                      <a:pPr algn="ctr">
                        <a:lnSpc>
                          <a:spcPct val="115000"/>
                        </a:lnSpc>
                        <a:spcAft>
                          <a:spcPts val="1000"/>
                        </a:spcAft>
                      </a:pPr>
                      <a:r>
                        <a:rPr lang="zh-CN" sz="1200" kern="100" dirty="0">
                          <a:latin typeface="Calibri"/>
                          <a:ea typeface="宋体"/>
                          <a:cs typeface="Times New Roman"/>
                        </a:rPr>
                        <a:t>环境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a:ea typeface="宋体"/>
                          <a:cs typeface="Times New Roman"/>
                        </a:rPr>
                        <a:t>要求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硬件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a:ea typeface="宋体"/>
                          <a:cs typeface="Times New Roman"/>
                        </a:rPr>
                        <a:t>电脑或手机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浏览器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IE,Chrome</a:t>
                      </a:r>
                      <a:r>
                        <a:rPr lang="zh-CN" sz="1200" kern="100">
                          <a:latin typeface="Calibri"/>
                          <a:ea typeface="宋体"/>
                          <a:cs typeface="Times New Roman"/>
                        </a:rPr>
                        <a:t>或</a:t>
                      </a:r>
                      <a:r>
                        <a:rPr lang="en-US" sz="1200" kern="100">
                          <a:latin typeface="Calibri"/>
                          <a:ea typeface="宋体"/>
                          <a:cs typeface="Times New Roman"/>
                        </a:rPr>
                        <a:t>Firefox</a:t>
                      </a:r>
                      <a:r>
                        <a:rPr lang="zh-CN" sz="1200" kern="100">
                          <a:latin typeface="Calibri"/>
                          <a:ea typeface="宋体"/>
                          <a:cs typeface="Times New Roman"/>
                        </a:rPr>
                        <a:t>高版本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网络环境</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200" kern="100">
                          <a:latin typeface="Calibri"/>
                          <a:ea typeface="宋体"/>
                          <a:cs typeface="Times New Roman"/>
                        </a:rPr>
                        <a:t>浙江大学城市学院校园网</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a:latin typeface="Calibri"/>
                          <a:ea typeface="宋体"/>
                          <a:cs typeface="Times New Roman"/>
                        </a:rPr>
                        <a:t>网络协议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a:latin typeface="Calibri"/>
                          <a:ea typeface="宋体"/>
                          <a:cs typeface="Times New Roman"/>
                        </a:rPr>
                        <a:t>TCP/IPv4,HTTP</a:t>
                      </a:r>
                      <a:r>
                        <a:rPr lang="zh-CN" sz="1200" kern="100">
                          <a:latin typeface="Calibri"/>
                          <a:ea typeface="宋体"/>
                          <a:cs typeface="Times New Roman"/>
                        </a:rPr>
                        <a:t>协议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1000"/>
                        </a:spcAft>
                      </a:pPr>
                      <a:r>
                        <a:rPr lang="zh-CN" sz="1200" kern="100" dirty="0">
                          <a:latin typeface="Calibri"/>
                          <a:ea typeface="宋体"/>
                          <a:cs typeface="Times New Roman"/>
                        </a:rPr>
                        <a:t>接口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200" kern="100" dirty="0">
                          <a:latin typeface="Calibri"/>
                          <a:ea typeface="宋体"/>
                          <a:cs typeface="Times New Roman"/>
                        </a:rPr>
                        <a:t>RJ45</a:t>
                      </a:r>
                      <a:endParaRPr lang="zh-CN" sz="12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5715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584362"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UML</a:t>
            </a:r>
            <a:r>
              <a:rPr lang="zh-CN" altLang="en-US" sz="2000" b="1" dirty="0" smtClean="0">
                <a:solidFill>
                  <a:srgbClr val="0070C0"/>
                </a:solidFill>
                <a:latin typeface="微软雅黑" panose="020B0503020204020204" pitchFamily="34" charset="-122"/>
                <a:ea typeface="微软雅黑" panose="020B0503020204020204" pitchFamily="34" charset="-122"/>
              </a:rPr>
              <a:t>工具进一步说明</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153" name="Picture 1" descr="C:\Users\Administrator\Documents\Tencent Files\295326869\Image\C2C\N%@5`J4G]RPKE[3W~EM[LTK.png"/>
          <p:cNvPicPr>
            <a:picLocks noChangeAspect="1" noChangeArrowheads="1"/>
          </p:cNvPicPr>
          <p:nvPr/>
        </p:nvPicPr>
        <p:blipFill>
          <a:blip r:embed="rId3" cstate="print"/>
          <a:srcRect/>
          <a:stretch>
            <a:fillRect/>
          </a:stretch>
        </p:blipFill>
        <p:spPr bwMode="auto">
          <a:xfrm>
            <a:off x="1115616" y="1057300"/>
            <a:ext cx="6846987" cy="4104047"/>
          </a:xfrm>
          <a:prstGeom prst="rect">
            <a:avLst/>
          </a:prstGeom>
          <a:noFill/>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测试用例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106" name="Picture 2"/>
          <p:cNvPicPr>
            <a:picLocks noChangeAspect="1" noChangeArrowheads="1"/>
          </p:cNvPicPr>
          <p:nvPr/>
        </p:nvPicPr>
        <p:blipFill>
          <a:blip r:embed="rId3" cstate="print"/>
          <a:srcRect/>
          <a:stretch>
            <a:fillRect/>
          </a:stretch>
        </p:blipFill>
        <p:spPr bwMode="auto">
          <a:xfrm>
            <a:off x="272281" y="2065412"/>
            <a:ext cx="8871719" cy="1543050"/>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用户手册</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057" name="Picture 1"/>
          <p:cNvPicPr>
            <a:picLocks noChangeAspect="1" noChangeArrowheads="1"/>
          </p:cNvPicPr>
          <p:nvPr/>
        </p:nvPicPr>
        <p:blipFill>
          <a:blip r:embed="rId3" cstate="print"/>
          <a:srcRect/>
          <a:stretch>
            <a:fillRect/>
          </a:stretch>
        </p:blipFill>
        <p:spPr bwMode="auto">
          <a:xfrm>
            <a:off x="755577" y="2057400"/>
            <a:ext cx="8208912" cy="1600200"/>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697901"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SRS</a:t>
            </a:r>
            <a:r>
              <a:rPr lang="zh-CN" altLang="en-US" sz="2000" b="1" dirty="0" smtClean="0">
                <a:solidFill>
                  <a:srgbClr val="0070C0"/>
                </a:solidFill>
                <a:latin typeface="微软雅黑" panose="020B0503020204020204" pitchFamily="34" charset="-122"/>
                <a:ea typeface="微软雅黑" panose="020B0503020204020204" pitchFamily="34" charset="-122"/>
              </a:rPr>
              <a:t>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009" name="Picture 1"/>
          <p:cNvPicPr>
            <a:picLocks noChangeAspect="1" noChangeArrowheads="1"/>
          </p:cNvPicPr>
          <p:nvPr/>
        </p:nvPicPr>
        <p:blipFill>
          <a:blip r:embed="rId3" cstate="print"/>
          <a:srcRect/>
          <a:stretch>
            <a:fillRect/>
          </a:stretch>
        </p:blipFill>
        <p:spPr bwMode="auto">
          <a:xfrm>
            <a:off x="683568" y="841276"/>
            <a:ext cx="3830589" cy="4752528"/>
          </a:xfrm>
          <a:prstGeom prst="rect">
            <a:avLst/>
          </a:prstGeom>
          <a:noFill/>
          <a:ln w="9525">
            <a:noFill/>
            <a:miter lim="800000"/>
            <a:headEnd/>
            <a:tailEnd/>
          </a:ln>
        </p:spPr>
      </p:pic>
      <p:pic>
        <p:nvPicPr>
          <p:cNvPr id="43010" name="Picture 2"/>
          <p:cNvPicPr>
            <a:picLocks noChangeAspect="1" noChangeArrowheads="1"/>
          </p:cNvPicPr>
          <p:nvPr/>
        </p:nvPicPr>
        <p:blipFill>
          <a:blip r:embed="rId4" cstate="print"/>
          <a:srcRect/>
          <a:stretch>
            <a:fillRect/>
          </a:stretch>
        </p:blipFill>
        <p:spPr bwMode="auto">
          <a:xfrm>
            <a:off x="4788024" y="697260"/>
            <a:ext cx="3542548" cy="4929798"/>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697901" cy="400110"/>
          </a:xfrm>
          <a:prstGeom prst="rect">
            <a:avLst/>
          </a:prstGeom>
          <a:noFill/>
        </p:spPr>
        <p:txBody>
          <a:bodyPr wrap="none" rtlCol="0">
            <a:spAutoFit/>
          </a:bodyPr>
          <a:lstStyle/>
          <a:p>
            <a:r>
              <a:rPr lang="en-US" altLang="zh-CN" sz="2000" b="1" dirty="0" smtClean="0">
                <a:solidFill>
                  <a:srgbClr val="0070C0"/>
                </a:solidFill>
                <a:latin typeface="微软雅黑" panose="020B0503020204020204" pitchFamily="34" charset="-122"/>
                <a:ea typeface="微软雅黑" panose="020B0503020204020204" pitchFamily="34" charset="-122"/>
              </a:rPr>
              <a:t>SRS</a:t>
            </a:r>
            <a:r>
              <a:rPr lang="zh-CN" altLang="en-US" sz="2000" b="1" dirty="0" smtClean="0">
                <a:solidFill>
                  <a:srgbClr val="0070C0"/>
                </a:solidFill>
                <a:latin typeface="微软雅黑" panose="020B0503020204020204" pitchFamily="34" charset="-122"/>
                <a:ea typeface="微软雅黑" panose="020B0503020204020204" pitchFamily="34" charset="-122"/>
              </a:rPr>
              <a:t>内部评审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6434" name="Picture 2"/>
          <p:cNvPicPr>
            <a:picLocks noChangeAspect="1" noChangeArrowheads="1"/>
          </p:cNvPicPr>
          <p:nvPr/>
        </p:nvPicPr>
        <p:blipFill>
          <a:blip r:embed="rId3" cstate="print"/>
          <a:srcRect/>
          <a:stretch>
            <a:fillRect/>
          </a:stretch>
        </p:blipFill>
        <p:spPr bwMode="auto">
          <a:xfrm>
            <a:off x="899592" y="985292"/>
            <a:ext cx="7560840" cy="4548318"/>
          </a:xfrm>
          <a:prstGeom prst="rect">
            <a:avLst/>
          </a:prstGeom>
          <a:noFill/>
          <a:ln w="9525">
            <a:noFill/>
            <a:miter lim="800000"/>
            <a:headEnd/>
            <a:tailEnd/>
          </a:ln>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242392"/>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需求管理工具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61" name="Picture 1" descr="C:\Users\Administrator\Documents\Tencent Files\295326869\Image\Group\%E_5O`(681ZU_}$DH5YJ985.png"/>
          <p:cNvPicPr>
            <a:picLocks noChangeAspect="1" noChangeArrowheads="1"/>
          </p:cNvPicPr>
          <p:nvPr/>
        </p:nvPicPr>
        <p:blipFill>
          <a:blip r:embed="rId3" cstate="print"/>
          <a:srcRect/>
          <a:stretch>
            <a:fillRect/>
          </a:stretch>
        </p:blipFill>
        <p:spPr bwMode="auto">
          <a:xfrm>
            <a:off x="323528" y="1705372"/>
            <a:ext cx="4208094" cy="3239125"/>
          </a:xfrm>
          <a:prstGeom prst="rect">
            <a:avLst/>
          </a:prstGeom>
          <a:noFill/>
        </p:spPr>
      </p:pic>
      <p:pic>
        <p:nvPicPr>
          <p:cNvPr id="40962" name="Picture 2" descr="C:\Users\Administrator\Documents\Tencent Files\295326869\Image\Group\OT6FESJT3]LALFYM(BSNK2Y.png"/>
          <p:cNvPicPr>
            <a:picLocks noChangeAspect="1" noChangeArrowheads="1"/>
          </p:cNvPicPr>
          <p:nvPr/>
        </p:nvPicPr>
        <p:blipFill>
          <a:blip r:embed="rId4" cstate="print"/>
          <a:srcRect/>
          <a:stretch>
            <a:fillRect/>
          </a:stretch>
        </p:blipFill>
        <p:spPr bwMode="auto">
          <a:xfrm>
            <a:off x="4572000" y="1633364"/>
            <a:ext cx="4392488" cy="3494970"/>
          </a:xfrm>
          <a:prstGeom prst="rect">
            <a:avLst/>
          </a:prstGeom>
          <a:noFill/>
        </p:spPr>
      </p:pic>
    </p:spTree>
    <p:extLst>
      <p:ext uri="{BB962C8B-B14F-4D97-AF65-F5344CB8AC3E}">
        <p14:creationId xmlns:p14="http://schemas.microsoft.com/office/powerpoint/2010/main" xmlns="" val="3048566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102402" name="Picture 2"/>
          <p:cNvPicPr>
            <a:picLocks noChangeAspect="1" noChangeArrowheads="1"/>
          </p:cNvPicPr>
          <p:nvPr/>
        </p:nvPicPr>
        <p:blipFill>
          <a:blip r:embed="rId3" cstate="print"/>
          <a:srcRect/>
          <a:stretch>
            <a:fillRect/>
          </a:stretch>
        </p:blipFill>
        <p:spPr bwMode="auto">
          <a:xfrm>
            <a:off x="1000100" y="1071550"/>
            <a:ext cx="7107256" cy="37811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里程碑任务提交</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2050" name="Picture 2"/>
          <p:cNvPicPr>
            <a:picLocks noChangeAspect="1" noChangeArrowheads="1"/>
          </p:cNvPicPr>
          <p:nvPr/>
        </p:nvPicPr>
        <p:blipFill>
          <a:blip r:embed="rId3" cstate="print"/>
          <a:srcRect/>
          <a:stretch>
            <a:fillRect/>
          </a:stretch>
        </p:blipFill>
        <p:spPr bwMode="auto">
          <a:xfrm>
            <a:off x="1028700" y="1128713"/>
            <a:ext cx="7086600" cy="34575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152525" y="1119188"/>
            <a:ext cx="6838950" cy="347662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1343025" y="1138238"/>
            <a:ext cx="6457950" cy="3438525"/>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1252538" y="1147763"/>
            <a:ext cx="6638925" cy="3419475"/>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051"/>
                                        </p:tgtEl>
                                      </p:cBhvr>
                                    </p:animEffect>
                                    <p:set>
                                      <p:cBhvr>
                                        <p:cTn id="7" dur="1" fill="hold">
                                          <p:stCondLst>
                                            <p:cond delay="499"/>
                                          </p:stCondLst>
                                        </p:cTn>
                                        <p:tgtEl>
                                          <p:spTgt spid="20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052"/>
                                        </p:tgtEl>
                                      </p:cBhvr>
                                    </p:animEffect>
                                    <p:set>
                                      <p:cBhvr>
                                        <p:cTn id="12" dur="1" fill="hold">
                                          <p:stCondLst>
                                            <p:cond delay="499"/>
                                          </p:stCondLst>
                                        </p:cTn>
                                        <p:tgtEl>
                                          <p:spTgt spid="20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053"/>
                                        </p:tgtEl>
                                      </p:cBhvr>
                                    </p:animEffect>
                                    <p:set>
                                      <p:cBhvr>
                                        <p:cTn id="17" dur="1" fill="hold">
                                          <p:stCondLst>
                                            <p:cond delay="499"/>
                                          </p:stCondLst>
                                        </p:cTn>
                                        <p:tgtEl>
                                          <p:spTgt spid="20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80897" name="Picture 1" descr="C:\Users\Administrator\AppData\Roaming\Tencent\Users\1146072889\QQ\WinTemp\RichOle\{4@[8Z4{9LZZLF}0(LY7BJL.png"/>
          <p:cNvPicPr>
            <a:picLocks noChangeAspect="1" noChangeArrowheads="1"/>
          </p:cNvPicPr>
          <p:nvPr/>
        </p:nvPicPr>
        <p:blipFill>
          <a:blip r:embed="rId3" cstate="print"/>
          <a:srcRect/>
          <a:stretch>
            <a:fillRect/>
          </a:stretch>
        </p:blipFill>
        <p:spPr bwMode="auto">
          <a:xfrm>
            <a:off x="500034" y="1357302"/>
            <a:ext cx="7803539" cy="3019431"/>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697499"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CCB</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82945" name="Picture 1" descr="C:\Users\Administrator\AppData\Roaming\Tencent\Users\1146072889\QQ\WinTemp\RichOle\~9[SC1[)N~8UHH]PB4H[L1V.png"/>
          <p:cNvPicPr>
            <a:picLocks noChangeAspect="1" noChangeArrowheads="1"/>
          </p:cNvPicPr>
          <p:nvPr/>
        </p:nvPicPr>
        <p:blipFill>
          <a:blip r:embed="rId3" cstate="print"/>
          <a:srcRect/>
          <a:stretch>
            <a:fillRect/>
          </a:stretch>
        </p:blipFill>
        <p:spPr bwMode="auto">
          <a:xfrm>
            <a:off x="2143108" y="357170"/>
            <a:ext cx="4579022" cy="4940694"/>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236510"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需求变更申请报告</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p:nvGraphicFramePr>
        <p:xfrm>
          <a:off x="3000364" y="928674"/>
          <a:ext cx="2865968" cy="4222369"/>
        </p:xfrm>
        <a:graphic>
          <a:graphicData uri="http://schemas.openxmlformats.org/drawingml/2006/table">
            <a:tbl>
              <a:tblPr/>
              <a:tblGrid>
                <a:gridCol w="716492"/>
                <a:gridCol w="716492"/>
                <a:gridCol w="716492"/>
                <a:gridCol w="716492"/>
              </a:tblGrid>
              <a:tr h="85979">
                <a:tc>
                  <a:txBody>
                    <a:bodyPr/>
                    <a:lstStyle/>
                    <a:p>
                      <a:pPr algn="l">
                        <a:spcAft>
                          <a:spcPts val="0"/>
                        </a:spcAft>
                      </a:pPr>
                      <a:r>
                        <a:rPr lang="zh-CN" sz="600" b="1" kern="100" dirty="0">
                          <a:solidFill>
                            <a:srgbClr val="000000"/>
                          </a:solidFill>
                          <a:latin typeface="Times New Roman"/>
                          <a:ea typeface="微软雅黑"/>
                        </a:rPr>
                        <a:t>项目名称</a:t>
                      </a:r>
                      <a:endParaRPr lang="zh-CN" sz="500" kern="100" dirty="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l">
                        <a:spcAft>
                          <a:spcPts val="0"/>
                        </a:spcAft>
                      </a:pPr>
                      <a:r>
                        <a:rPr lang="zh-CN" sz="600" b="1" kern="100">
                          <a:solidFill>
                            <a:srgbClr val="000000"/>
                          </a:solidFill>
                          <a:latin typeface="Times New Roman"/>
                          <a:ea typeface="微软雅黑"/>
                        </a:rPr>
                        <a:t>软件工程系列教学辅助网站</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gridSpan="4">
                  <a:txBody>
                    <a:bodyPr/>
                    <a:lstStyle/>
                    <a:p>
                      <a:pPr algn="ctr">
                        <a:spcAft>
                          <a:spcPts val="0"/>
                        </a:spcAft>
                      </a:pPr>
                      <a:r>
                        <a:rPr lang="zh-CN" sz="600" b="1" kern="100">
                          <a:solidFill>
                            <a:srgbClr val="000000"/>
                          </a:solidFill>
                          <a:latin typeface="Times New Roman"/>
                          <a:ea typeface="微软雅黑"/>
                        </a:rPr>
                        <a:t>需求变更申请</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5979">
                <a:tc>
                  <a:txBody>
                    <a:bodyPr/>
                    <a:lstStyle/>
                    <a:p>
                      <a:pPr algn="ctr">
                        <a:spcAft>
                          <a:spcPts val="0"/>
                        </a:spcAft>
                      </a:pPr>
                      <a:r>
                        <a:rPr lang="zh-CN" sz="600" b="1" kern="100">
                          <a:solidFill>
                            <a:srgbClr val="000000"/>
                          </a:solidFill>
                          <a:latin typeface="Times New Roman"/>
                          <a:ea typeface="微软雅黑"/>
                        </a:rPr>
                        <a:t>需求变更申请人</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600" b="1" kern="100">
                          <a:solidFill>
                            <a:srgbClr val="000000"/>
                          </a:solidFill>
                          <a:latin typeface="Times New Roman"/>
                          <a:ea typeface="微软雅黑"/>
                        </a:rPr>
                        <a:t>杨枨老师</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600" b="1" kern="100">
                          <a:solidFill>
                            <a:srgbClr val="000000"/>
                          </a:solidFill>
                          <a:latin typeface="Times New Roman"/>
                          <a:ea typeface="微软雅黑"/>
                        </a:rPr>
                        <a:t>申请日期</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68">
                <a:tc>
                  <a:txBody>
                    <a:bodyPr/>
                    <a:lstStyle/>
                    <a:p>
                      <a:pPr algn="ctr">
                        <a:spcAft>
                          <a:spcPts val="0"/>
                        </a:spcAft>
                        <a:tabLst>
                          <a:tab pos="2637155" algn="ctr"/>
                          <a:tab pos="5274310" algn="r"/>
                          <a:tab pos="266700" algn="l"/>
                        </a:tabLst>
                      </a:pPr>
                      <a:r>
                        <a:rPr lang="zh-CN" sz="600" kern="100">
                          <a:solidFill>
                            <a:srgbClr val="000000"/>
                          </a:solidFill>
                          <a:latin typeface="Times New Roman"/>
                          <a:ea typeface="微软雅黑"/>
                        </a:rPr>
                        <a:t>申请变更的</a:t>
                      </a:r>
                      <a:endParaRPr lang="zh-CN" sz="400" kern="100">
                        <a:latin typeface="Times New Roman"/>
                        <a:ea typeface="宋体"/>
                      </a:endParaRPr>
                    </a:p>
                    <a:p>
                      <a:pPr algn="ctr">
                        <a:spcAft>
                          <a:spcPts val="0"/>
                        </a:spcAft>
                        <a:tabLst>
                          <a:tab pos="2637155" algn="ctr"/>
                          <a:tab pos="5274310" algn="r"/>
                          <a:tab pos="266700" algn="l"/>
                        </a:tabLst>
                      </a:pPr>
                      <a:r>
                        <a:rPr lang="zh-CN" sz="600" kern="100">
                          <a:solidFill>
                            <a:srgbClr val="000000"/>
                          </a:solidFill>
                          <a:latin typeface="Times New Roman"/>
                          <a:ea typeface="微软雅黑"/>
                        </a:rPr>
                        <a:t>需求文档</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a:ea typeface="微软雅黑"/>
                        </a:rPr>
                        <a:t>软件需求规格说明书</a:t>
                      </a:r>
                      <a:r>
                        <a:rPr lang="en-US" sz="600" kern="100">
                          <a:solidFill>
                            <a:srgbClr val="000000"/>
                          </a:solidFill>
                          <a:latin typeface="Times New Roman"/>
                          <a:ea typeface="微软雅黑"/>
                        </a:rPr>
                        <a:t> V1.0 </a:t>
                      </a:r>
                      <a:endParaRPr lang="zh-CN" sz="500" kern="100">
                        <a:latin typeface="Times New Roman"/>
                        <a:ea typeface="宋体"/>
                      </a:endParaRPr>
                    </a:p>
                    <a:p>
                      <a:pPr algn="just">
                        <a:spcAft>
                          <a:spcPts val="0"/>
                        </a:spcAft>
                      </a:pPr>
                      <a:r>
                        <a:rPr lang="zh-CN" sz="600" kern="100">
                          <a:solidFill>
                            <a:srgbClr val="000000"/>
                          </a:solidFill>
                          <a:latin typeface="Times New Roman"/>
                          <a:ea typeface="微软雅黑"/>
                        </a:rPr>
                        <a:t>测试用例</a:t>
                      </a:r>
                      <a:r>
                        <a:rPr lang="en-US" sz="600" kern="100">
                          <a:solidFill>
                            <a:srgbClr val="000000"/>
                          </a:solidFill>
                          <a:latin typeface="Times New Roman"/>
                          <a:ea typeface="微软雅黑"/>
                        </a:rPr>
                        <a:t> V1.0 </a:t>
                      </a:r>
                      <a:endParaRPr lang="zh-CN" sz="500" kern="100">
                        <a:latin typeface="Times New Roman"/>
                        <a:ea typeface="宋体"/>
                      </a:endParaRPr>
                    </a:p>
                    <a:p>
                      <a:pPr algn="just">
                        <a:spcAft>
                          <a:spcPts val="0"/>
                        </a:spcAft>
                      </a:pPr>
                      <a:r>
                        <a:rPr lang="zh-CN" sz="600" kern="100">
                          <a:solidFill>
                            <a:srgbClr val="000000"/>
                          </a:solidFill>
                          <a:latin typeface="Times New Roman"/>
                          <a:ea typeface="微软雅黑"/>
                        </a:rPr>
                        <a:t>用户手册</a:t>
                      </a:r>
                      <a:r>
                        <a:rPr lang="en-US" sz="600" kern="100">
                          <a:solidFill>
                            <a:srgbClr val="000000"/>
                          </a:solidFill>
                          <a:latin typeface="Times New Roman"/>
                          <a:ea typeface="微软雅黑"/>
                        </a:rPr>
                        <a:t> V1.0 </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74068">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变更的内容</a:t>
                      </a:r>
                      <a:endParaRPr lang="zh-CN" sz="500" kern="100">
                        <a:latin typeface="Times New Roman"/>
                        <a:ea typeface="宋体"/>
                      </a:endParaRPr>
                    </a:p>
                    <a:p>
                      <a:pPr algn="ctr">
                        <a:spcAft>
                          <a:spcPts val="0"/>
                        </a:spcAft>
                      </a:pPr>
                      <a:r>
                        <a:rPr lang="zh-CN" sz="600" kern="100">
                          <a:solidFill>
                            <a:srgbClr val="000000"/>
                          </a:solidFill>
                          <a:latin typeface="Times New Roman"/>
                          <a:ea typeface="微软雅黑"/>
                        </a:rPr>
                        <a:t>及其理由</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a:ea typeface="微软雅黑"/>
                        </a:rPr>
                        <a:t>将课程内的教师编辑功能放到教师个人中心，在课程的教师介绍中点击编辑直接跳入个人中心进行编辑修改。</a:t>
                      </a:r>
                      <a:endParaRPr lang="zh-CN" sz="500" kern="100">
                        <a:latin typeface="Times New Roman"/>
                        <a:ea typeface="宋体"/>
                      </a:endParaRPr>
                    </a:p>
                    <a:p>
                      <a:pPr algn="just">
                        <a:spcAft>
                          <a:spcPts val="0"/>
                        </a:spcAft>
                      </a:pPr>
                      <a:r>
                        <a:rPr lang="zh-CN" sz="600" kern="100">
                          <a:solidFill>
                            <a:srgbClr val="000000"/>
                          </a:solidFill>
                          <a:latin typeface="Times New Roman"/>
                          <a:ea typeface="微软雅黑"/>
                        </a:rPr>
                        <a:t>理由：课程的教师介绍和教师个人的介绍重复，需要变更进行调整。</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408102">
                <a:tc>
                  <a:txBody>
                    <a:bodyPr/>
                    <a:lstStyle/>
                    <a:p>
                      <a:pPr algn="ctr">
                        <a:spcAft>
                          <a:spcPts val="0"/>
                        </a:spcAft>
                        <a:tabLst>
                          <a:tab pos="2637155" algn="ctr"/>
                          <a:tab pos="5274310" algn="r"/>
                          <a:tab pos="266700" algn="l"/>
                        </a:tabLst>
                      </a:pPr>
                      <a:r>
                        <a:rPr lang="zh-CN" sz="600" kern="100">
                          <a:solidFill>
                            <a:srgbClr val="000000"/>
                          </a:solidFill>
                          <a:latin typeface="Times New Roman"/>
                          <a:ea typeface="微软雅黑"/>
                        </a:rPr>
                        <a:t>可行性分析</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a:solidFill>
                            <a:srgbClr val="000000"/>
                          </a:solidFill>
                          <a:latin typeface="Times New Roman"/>
                          <a:ea typeface="微软雅黑"/>
                        </a:rPr>
                        <a:t>经讨论确认，教师用户所提出的变更可实现，时间充足可行，资金成本很低，经济可行，且不会对其他需求造成冲突影响，此需求变更可行。</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515874">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评估需求变更将对</a:t>
                      </a:r>
                      <a:endParaRPr lang="zh-CN" sz="500" kern="100">
                        <a:latin typeface="Times New Roman"/>
                        <a:ea typeface="宋体"/>
                      </a:endParaRPr>
                    </a:p>
                    <a:p>
                      <a:pPr algn="ctr">
                        <a:spcAft>
                          <a:spcPts val="0"/>
                        </a:spcAft>
                      </a:pPr>
                      <a:r>
                        <a:rPr lang="zh-CN" sz="600" kern="100">
                          <a:solidFill>
                            <a:srgbClr val="000000"/>
                          </a:solidFill>
                          <a:latin typeface="Times New Roman"/>
                          <a:ea typeface="微软雅黑"/>
                        </a:rPr>
                        <a:t>项目造成的影响</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marL="342900" lvl="0" indent="-342900" algn="just">
                        <a:spcAft>
                          <a:spcPts val="0"/>
                        </a:spcAft>
                        <a:buFont typeface="+mj-lt"/>
                        <a:buAutoNum type="arabicPeriod"/>
                      </a:pPr>
                      <a:r>
                        <a:rPr lang="zh-CN" sz="600" kern="100">
                          <a:solidFill>
                            <a:srgbClr val="000000"/>
                          </a:solidFill>
                          <a:latin typeface="Times New Roman"/>
                          <a:ea typeface="微软雅黑"/>
                        </a:rPr>
                        <a:t>影响到的模块有教师个人中心和课程中的教师介绍</a:t>
                      </a:r>
                      <a:endParaRPr lang="zh-CN" sz="500" kern="100">
                        <a:latin typeface="Times New Roman"/>
                        <a:ea typeface="宋体"/>
                      </a:endParaRPr>
                    </a:p>
                    <a:p>
                      <a:pPr marL="342900" lvl="0" indent="-342900" algn="just">
                        <a:spcAft>
                          <a:spcPts val="0"/>
                        </a:spcAft>
                        <a:buFont typeface="+mj-lt"/>
                        <a:buAutoNum type="arabicPeriod"/>
                      </a:pPr>
                      <a:r>
                        <a:rPr lang="zh-CN" sz="600" kern="100">
                          <a:solidFill>
                            <a:srgbClr val="000000"/>
                          </a:solidFill>
                          <a:latin typeface="Times New Roman"/>
                          <a:ea typeface="微软雅黑"/>
                        </a:rPr>
                        <a:t>造成的影响范围不大，花费的成本提高，项目整体质量基本无影响。</a:t>
                      </a:r>
                      <a:endParaRPr lang="zh-CN" sz="500" kern="100">
                        <a:latin typeface="Times New Roman"/>
                        <a:ea typeface="宋体"/>
                      </a:endParaRPr>
                    </a:p>
                    <a:p>
                      <a:pPr marL="342900" lvl="0" indent="-342900" algn="just">
                        <a:spcAft>
                          <a:spcPts val="0"/>
                        </a:spcAft>
                        <a:buFont typeface="+mj-lt"/>
                        <a:buAutoNum type="arabicPeriod"/>
                      </a:pPr>
                      <a:r>
                        <a:rPr lang="zh-CN" sz="600" kern="100">
                          <a:solidFill>
                            <a:srgbClr val="000000"/>
                          </a:solidFill>
                          <a:latin typeface="Times New Roman"/>
                          <a:ea typeface="微软雅黑"/>
                        </a:rPr>
                        <a:t>技术风险：变更后的需求可能在开发过程中遇到技术难题，导致开发延迟或需求不得不发生变更。质量风险：变更后的项目不能满足用户的需要。</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a:txBody>
                    <a:bodyPr/>
                    <a:lstStyle/>
                    <a:p>
                      <a:pPr algn="ctr">
                        <a:spcAft>
                          <a:spcPts val="0"/>
                        </a:spcAft>
                        <a:tabLst>
                          <a:tab pos="2637155" algn="ctr"/>
                          <a:tab pos="5274310" algn="r"/>
                          <a:tab pos="266700" algn="l"/>
                        </a:tabLst>
                      </a:pPr>
                      <a:r>
                        <a:rPr lang="zh-CN" sz="600" kern="100">
                          <a:solidFill>
                            <a:srgbClr val="000000"/>
                          </a:solidFill>
                          <a:latin typeface="Times New Roman"/>
                          <a:ea typeface="微软雅黑"/>
                        </a:rPr>
                        <a:t>申请人签字</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a:solidFill>
                          <a:srgbClr val="000000"/>
                        </a:solidFill>
                        <a:latin typeface="微软雅黑"/>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gridSpan="4">
                  <a:txBody>
                    <a:bodyPr/>
                    <a:lstStyle/>
                    <a:p>
                      <a:pPr algn="ctr">
                        <a:spcAft>
                          <a:spcPts val="0"/>
                        </a:spcAft>
                      </a:pPr>
                      <a:r>
                        <a:rPr lang="zh-CN" sz="600" b="1" kern="100">
                          <a:solidFill>
                            <a:srgbClr val="000000"/>
                          </a:solidFill>
                          <a:latin typeface="Times New Roman"/>
                          <a:ea typeface="微软雅黑"/>
                        </a:rPr>
                        <a:t>变更申请的审批意见</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29895">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项目经理签字</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a:ea typeface="微软雅黑"/>
                        </a:rPr>
                        <a:t>审批意见：</a:t>
                      </a:r>
                      <a:endParaRPr lang="zh-CN" sz="500" kern="100">
                        <a:latin typeface="Times New Roman"/>
                        <a:ea typeface="宋体"/>
                      </a:endParaRPr>
                    </a:p>
                    <a:p>
                      <a:pPr algn="just">
                        <a:spcAft>
                          <a:spcPts val="0"/>
                        </a:spcAft>
                        <a:tabLst>
                          <a:tab pos="2637155" algn="ctr"/>
                          <a:tab pos="5274310" algn="r"/>
                          <a:tab pos="266700" algn="l"/>
                        </a:tabLst>
                      </a:pPr>
                      <a:r>
                        <a:rPr lang="zh-CN" sz="600" kern="100">
                          <a:solidFill>
                            <a:srgbClr val="000000"/>
                          </a:solidFill>
                          <a:latin typeface="Times New Roman"/>
                          <a:ea typeface="微软雅黑"/>
                        </a:rPr>
                        <a:t>课程模块中教师介绍的变更是我所能接受的，影响的范围并不大，所需要的时间和精力在接受的范围内，不会对项目完成的时间产生较大影响。</a:t>
                      </a:r>
                      <a:endParaRPr lang="zh-CN" sz="400" kern="100">
                        <a:latin typeface="Times New Roman"/>
                        <a:ea typeface="宋体"/>
                      </a:endParaRPr>
                    </a:p>
                    <a:p>
                      <a:pPr algn="ctr">
                        <a:spcAft>
                          <a:spcPts val="0"/>
                        </a:spcAft>
                        <a:tabLst>
                          <a:tab pos="2637155" algn="ctr"/>
                          <a:tab pos="5274310" algn="r"/>
                          <a:tab pos="266700" algn="l"/>
                        </a:tabLst>
                      </a:pPr>
                      <a:r>
                        <a:rPr lang="zh-CN" sz="600" kern="100">
                          <a:solidFill>
                            <a:srgbClr val="000000"/>
                          </a:solidFill>
                          <a:latin typeface="Times New Roman"/>
                          <a:ea typeface="微软雅黑"/>
                        </a:rPr>
                        <a:t>签字：韩佳鑫，日期：</a:t>
                      </a:r>
                      <a:r>
                        <a:rPr lang="en-US" sz="600" kern="100">
                          <a:solidFill>
                            <a:srgbClr val="000000"/>
                          </a:solidFill>
                          <a:latin typeface="Times New Roman"/>
                          <a:ea typeface="微软雅黑"/>
                        </a:rPr>
                        <a:t>2018.1.7</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414371">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客户签字</a:t>
                      </a:r>
                      <a:endParaRPr lang="zh-CN" sz="500" kern="100">
                        <a:latin typeface="Times New Roman"/>
                        <a:ea typeface="宋体"/>
                      </a:endParaRPr>
                    </a:p>
                    <a:p>
                      <a:pPr algn="ctr">
                        <a:spcAft>
                          <a:spcPts val="0"/>
                        </a:spcAft>
                      </a:pPr>
                      <a:r>
                        <a:rPr lang="zh-CN" sz="600" kern="100">
                          <a:solidFill>
                            <a:srgbClr val="000000"/>
                          </a:solidFill>
                          <a:latin typeface="Times New Roman"/>
                          <a:ea typeface="微软雅黑"/>
                        </a:rPr>
                        <a:t>（合同项目）</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a:ea typeface="微软雅黑"/>
                        </a:rPr>
                        <a:t>审批意见：</a:t>
                      </a:r>
                      <a:endParaRPr lang="zh-CN" sz="500" kern="100">
                        <a:latin typeface="Times New Roman"/>
                        <a:ea typeface="宋体"/>
                      </a:endParaRPr>
                    </a:p>
                    <a:p>
                      <a:pPr algn="ctr">
                        <a:spcAft>
                          <a:spcPts val="0"/>
                        </a:spcAft>
                        <a:tabLst>
                          <a:tab pos="2637155" algn="ctr"/>
                          <a:tab pos="5274310" algn="r"/>
                          <a:tab pos="266700" algn="l"/>
                        </a:tabLst>
                      </a:pPr>
                      <a:r>
                        <a:rPr lang="zh-CN" sz="600" kern="100">
                          <a:solidFill>
                            <a:srgbClr val="000000"/>
                          </a:solidFill>
                          <a:latin typeface="Times New Roman"/>
                          <a:ea typeface="微软雅黑"/>
                        </a:rPr>
                        <a:t>签字：，日期：</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gridSpan="4">
                  <a:txBody>
                    <a:bodyPr/>
                    <a:lstStyle/>
                    <a:p>
                      <a:pPr algn="ctr">
                        <a:spcAft>
                          <a:spcPts val="0"/>
                        </a:spcAft>
                      </a:pPr>
                      <a:r>
                        <a:rPr lang="zh-CN" sz="600" b="1" kern="100">
                          <a:solidFill>
                            <a:srgbClr val="000000"/>
                          </a:solidFill>
                          <a:latin typeface="Times New Roman"/>
                          <a:ea typeface="微软雅黑"/>
                        </a:rPr>
                        <a:t>更改需求文档</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7937">
                <a:tc>
                  <a:txBody>
                    <a:bodyPr/>
                    <a:lstStyle/>
                    <a:p>
                      <a:pPr algn="ctr">
                        <a:spcAft>
                          <a:spcPts val="0"/>
                        </a:spcAft>
                        <a:tabLst>
                          <a:tab pos="2637155" algn="ctr"/>
                          <a:tab pos="5274310" algn="r"/>
                          <a:tab pos="266700" algn="l"/>
                        </a:tabLst>
                      </a:pPr>
                      <a:r>
                        <a:rPr lang="zh-CN" sz="600" kern="100">
                          <a:solidFill>
                            <a:srgbClr val="000000"/>
                          </a:solidFill>
                          <a:latin typeface="Times New Roman"/>
                          <a:ea typeface="微软雅黑"/>
                        </a:rPr>
                        <a:t>变更后的</a:t>
                      </a:r>
                      <a:endParaRPr lang="zh-CN" sz="400" kern="100">
                        <a:latin typeface="Times New Roman"/>
                        <a:ea typeface="宋体"/>
                      </a:endParaRPr>
                    </a:p>
                    <a:p>
                      <a:pPr algn="ctr">
                        <a:spcAft>
                          <a:spcPts val="0"/>
                        </a:spcAft>
                        <a:tabLst>
                          <a:tab pos="2637155" algn="ctr"/>
                          <a:tab pos="5274310" algn="r"/>
                          <a:tab pos="266700" algn="l"/>
                        </a:tabLst>
                      </a:pPr>
                      <a:r>
                        <a:rPr lang="zh-CN" sz="600" kern="100">
                          <a:solidFill>
                            <a:srgbClr val="000000"/>
                          </a:solidFill>
                          <a:latin typeface="Times New Roman"/>
                          <a:ea typeface="微软雅黑"/>
                        </a:rPr>
                        <a:t>需求文档</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kern="100" dirty="0">
                          <a:solidFill>
                            <a:srgbClr val="000000"/>
                          </a:solidFill>
                          <a:latin typeface="Times New Roman"/>
                          <a:ea typeface="微软雅黑"/>
                        </a:rPr>
                        <a:t>软件需求规格说明书</a:t>
                      </a:r>
                      <a:r>
                        <a:rPr lang="en-US" sz="600" kern="100" dirty="0">
                          <a:solidFill>
                            <a:srgbClr val="000000"/>
                          </a:solidFill>
                          <a:latin typeface="Times New Roman"/>
                          <a:ea typeface="微软雅黑"/>
                        </a:rPr>
                        <a:t> </a:t>
                      </a:r>
                      <a:r>
                        <a:rPr lang="en-US" sz="600" kern="100" dirty="0" smtClean="0">
                          <a:solidFill>
                            <a:srgbClr val="000000"/>
                          </a:solidFill>
                          <a:latin typeface="Times New Roman"/>
                          <a:ea typeface="微软雅黑"/>
                        </a:rPr>
                        <a:t>V1.01</a:t>
                      </a:r>
                      <a:endParaRPr lang="zh-CN" sz="500" kern="100" dirty="0">
                        <a:latin typeface="Times New Roman"/>
                        <a:ea typeface="宋体"/>
                      </a:endParaRPr>
                    </a:p>
                    <a:p>
                      <a:pPr algn="just">
                        <a:spcAft>
                          <a:spcPts val="0"/>
                        </a:spcAft>
                      </a:pPr>
                      <a:r>
                        <a:rPr lang="zh-CN" sz="600" kern="100" dirty="0">
                          <a:solidFill>
                            <a:srgbClr val="000000"/>
                          </a:solidFill>
                          <a:latin typeface="Times New Roman"/>
                          <a:ea typeface="微软雅黑"/>
                        </a:rPr>
                        <a:t>测试用例</a:t>
                      </a:r>
                      <a:r>
                        <a:rPr lang="en-US" sz="600" kern="100" dirty="0">
                          <a:solidFill>
                            <a:srgbClr val="000000"/>
                          </a:solidFill>
                          <a:latin typeface="Times New Roman"/>
                          <a:ea typeface="微软雅黑"/>
                        </a:rPr>
                        <a:t> </a:t>
                      </a:r>
                      <a:r>
                        <a:rPr lang="en-US" sz="600" kern="100" dirty="0" smtClean="0">
                          <a:solidFill>
                            <a:srgbClr val="000000"/>
                          </a:solidFill>
                          <a:latin typeface="Times New Roman"/>
                          <a:ea typeface="微软雅黑"/>
                        </a:rPr>
                        <a:t>V1.01 </a:t>
                      </a:r>
                      <a:endParaRPr lang="zh-CN" sz="500" kern="100" dirty="0">
                        <a:latin typeface="Times New Roman"/>
                        <a:ea typeface="宋体"/>
                      </a:endParaRPr>
                    </a:p>
                    <a:p>
                      <a:pPr algn="just">
                        <a:spcAft>
                          <a:spcPts val="0"/>
                        </a:spcAft>
                      </a:pPr>
                      <a:r>
                        <a:rPr lang="zh-CN" sz="600" kern="100" dirty="0">
                          <a:solidFill>
                            <a:srgbClr val="000000"/>
                          </a:solidFill>
                          <a:latin typeface="Times New Roman"/>
                          <a:ea typeface="微软雅黑"/>
                        </a:rPr>
                        <a:t>用户手册</a:t>
                      </a:r>
                      <a:r>
                        <a:rPr lang="en-US" sz="600" kern="100" dirty="0">
                          <a:solidFill>
                            <a:srgbClr val="000000"/>
                          </a:solidFill>
                          <a:latin typeface="Times New Roman"/>
                          <a:ea typeface="微软雅黑"/>
                        </a:rPr>
                        <a:t> </a:t>
                      </a:r>
                      <a:r>
                        <a:rPr lang="en-US" sz="600" kern="100" dirty="0" smtClean="0">
                          <a:solidFill>
                            <a:srgbClr val="000000"/>
                          </a:solidFill>
                          <a:latin typeface="Times New Roman"/>
                          <a:ea typeface="微软雅黑"/>
                        </a:rPr>
                        <a:t>V1.01 </a:t>
                      </a:r>
                      <a:endParaRPr lang="zh-CN" sz="500" kern="100" dirty="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71958">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更改人签字</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a:solidFill>
                          <a:srgbClr val="000000"/>
                        </a:solidFill>
                        <a:latin typeface="微软雅黑"/>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gridSpan="4">
                  <a:txBody>
                    <a:bodyPr/>
                    <a:lstStyle/>
                    <a:p>
                      <a:pPr algn="ctr">
                        <a:spcAft>
                          <a:spcPts val="0"/>
                        </a:spcAft>
                      </a:pPr>
                      <a:r>
                        <a:rPr lang="zh-CN" sz="600" b="1" kern="100">
                          <a:solidFill>
                            <a:srgbClr val="000000"/>
                          </a:solidFill>
                          <a:latin typeface="Times New Roman"/>
                          <a:ea typeface="微软雅黑"/>
                        </a:rPr>
                        <a:t>重新评审需求文档</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171958">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需求评审小组签字</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r>
                        <a:rPr lang="zh-CN" sz="600" i="1" kern="100">
                          <a:solidFill>
                            <a:srgbClr val="000000"/>
                          </a:solidFill>
                          <a:latin typeface="Times New Roman"/>
                          <a:ea typeface="微软雅黑"/>
                        </a:rPr>
                        <a:t>评审意见：</a:t>
                      </a:r>
                      <a:endParaRPr lang="zh-CN" sz="500" kern="100">
                        <a:latin typeface="Times New Roman"/>
                        <a:ea typeface="宋体"/>
                      </a:endParaRPr>
                    </a:p>
                    <a:p>
                      <a:pPr algn="ctr">
                        <a:spcAft>
                          <a:spcPts val="0"/>
                        </a:spcAft>
                        <a:tabLst>
                          <a:tab pos="2637155" algn="ctr"/>
                          <a:tab pos="5274310" algn="r"/>
                          <a:tab pos="266700" algn="l"/>
                        </a:tabLst>
                      </a:pPr>
                      <a:r>
                        <a:rPr lang="zh-CN" sz="600" kern="100">
                          <a:solidFill>
                            <a:srgbClr val="000000"/>
                          </a:solidFill>
                          <a:latin typeface="Times New Roman"/>
                          <a:ea typeface="微软雅黑"/>
                        </a:rPr>
                        <a:t>签字：，</a:t>
                      </a:r>
                      <a:r>
                        <a:rPr lang="zh-CN" sz="600" kern="100">
                          <a:solidFill>
                            <a:srgbClr val="000000"/>
                          </a:solidFill>
                          <a:latin typeface="Times New Roman"/>
                          <a:ea typeface="华文行楷"/>
                        </a:rPr>
                        <a:t>陈泓见</a:t>
                      </a:r>
                      <a:r>
                        <a:rPr lang="en-US" sz="600" kern="100">
                          <a:solidFill>
                            <a:srgbClr val="000000"/>
                          </a:solidFill>
                          <a:latin typeface="微软雅黑"/>
                          <a:ea typeface="宋体"/>
                        </a:rPr>
                        <a:t>  </a:t>
                      </a:r>
                      <a:r>
                        <a:rPr lang="zh-CN" sz="600" kern="100">
                          <a:solidFill>
                            <a:srgbClr val="000000"/>
                          </a:solidFill>
                          <a:latin typeface="Times New Roman"/>
                          <a:ea typeface="微软雅黑"/>
                        </a:rPr>
                        <a:t>日期：</a:t>
                      </a:r>
                      <a:endParaRPr lang="zh-CN" sz="4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85979">
                <a:tc gridSpan="4">
                  <a:txBody>
                    <a:bodyPr/>
                    <a:lstStyle/>
                    <a:p>
                      <a:pPr algn="ctr">
                        <a:spcAft>
                          <a:spcPts val="0"/>
                        </a:spcAft>
                      </a:pPr>
                      <a:r>
                        <a:rPr lang="zh-CN" sz="600" b="1" kern="100">
                          <a:solidFill>
                            <a:srgbClr val="000000"/>
                          </a:solidFill>
                          <a:latin typeface="Times New Roman"/>
                          <a:ea typeface="微软雅黑"/>
                        </a:rPr>
                        <a:t>变更结束</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7937">
                <a:tc>
                  <a:txBody>
                    <a:bodyPr/>
                    <a:lstStyle/>
                    <a:p>
                      <a:pPr algn="ctr">
                        <a:spcAft>
                          <a:spcPts val="0"/>
                        </a:spcAft>
                      </a:pPr>
                      <a:endParaRPr lang="en-US" sz="600" kern="100">
                        <a:solidFill>
                          <a:srgbClr val="000000"/>
                        </a:solidFill>
                        <a:latin typeface="微软雅黑"/>
                        <a:ea typeface="宋体"/>
                      </a:endParaRPr>
                    </a:p>
                    <a:p>
                      <a:pPr algn="ctr">
                        <a:spcAft>
                          <a:spcPts val="0"/>
                        </a:spcAft>
                      </a:pPr>
                      <a:r>
                        <a:rPr lang="zh-CN" sz="600" kern="100">
                          <a:solidFill>
                            <a:srgbClr val="000000"/>
                          </a:solidFill>
                          <a:latin typeface="Times New Roman"/>
                          <a:ea typeface="微软雅黑"/>
                        </a:rPr>
                        <a:t>项目经理签字</a:t>
                      </a:r>
                      <a:endParaRPr lang="zh-CN" sz="500" kern="10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3">
                  <a:txBody>
                    <a:bodyPr/>
                    <a:lstStyle/>
                    <a:p>
                      <a:pPr algn="just">
                        <a:spcAft>
                          <a:spcPts val="0"/>
                        </a:spcAft>
                      </a:pPr>
                      <a:endParaRPr lang="en-US" sz="600" kern="100" dirty="0">
                        <a:solidFill>
                          <a:srgbClr val="000000"/>
                        </a:solidFill>
                        <a:latin typeface="微软雅黑"/>
                        <a:ea typeface="宋体"/>
                      </a:endParaRPr>
                    </a:p>
                    <a:p>
                      <a:pPr algn="just">
                        <a:spcAft>
                          <a:spcPts val="0"/>
                        </a:spcAft>
                      </a:pPr>
                      <a:r>
                        <a:rPr lang="zh-CN" sz="600" kern="100" dirty="0">
                          <a:solidFill>
                            <a:srgbClr val="000000"/>
                          </a:solidFill>
                          <a:latin typeface="Times New Roman"/>
                          <a:ea typeface="微软雅黑"/>
                        </a:rPr>
                        <a:t>签字：</a:t>
                      </a:r>
                      <a:endParaRPr lang="zh-CN" sz="500" kern="100" dirty="0">
                        <a:latin typeface="Times New Roman"/>
                        <a:ea typeface="宋体"/>
                      </a:endParaRPr>
                    </a:p>
                    <a:p>
                      <a:pPr algn="just">
                        <a:spcAft>
                          <a:spcPts val="0"/>
                        </a:spcAft>
                      </a:pPr>
                      <a:r>
                        <a:rPr lang="zh-CN" sz="600" kern="100" dirty="0">
                          <a:solidFill>
                            <a:srgbClr val="000000"/>
                          </a:solidFill>
                          <a:latin typeface="Times New Roman"/>
                          <a:ea typeface="微软雅黑"/>
                        </a:rPr>
                        <a:t>日期</a:t>
                      </a:r>
                      <a:r>
                        <a:rPr lang="zh-CN" sz="600" i="1" kern="100" dirty="0">
                          <a:solidFill>
                            <a:srgbClr val="000000"/>
                          </a:solidFill>
                          <a:latin typeface="Times New Roman"/>
                          <a:ea typeface="微软雅黑"/>
                        </a:rPr>
                        <a:t>：</a:t>
                      </a:r>
                      <a:endParaRPr lang="zh-CN" sz="500" kern="100" dirty="0">
                        <a:latin typeface="Times New Roman"/>
                        <a:ea typeface="宋体"/>
                      </a:endParaRPr>
                    </a:p>
                  </a:txBody>
                  <a:tcPr marL="32242" marR="322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2050" name="Picture 2" descr="G:\QQ\新建文件夹\1146072889\Image\C2C\)71HJ018A0RCM8@BA8Z]J~T.png"/>
          <p:cNvPicPr>
            <a:picLocks noChangeAspect="1" noChangeArrowheads="1"/>
          </p:cNvPicPr>
          <p:nvPr/>
        </p:nvPicPr>
        <p:blipFill>
          <a:blip r:embed="rId3" cstate="print"/>
          <a:srcRect/>
          <a:stretch>
            <a:fillRect/>
          </a:stretch>
        </p:blipFill>
        <p:spPr bwMode="auto">
          <a:xfrm>
            <a:off x="1357290" y="928674"/>
            <a:ext cx="5786446" cy="1876809"/>
          </a:xfrm>
          <a:prstGeom prst="rect">
            <a:avLst/>
          </a:prstGeom>
          <a:noFill/>
        </p:spPr>
      </p:pic>
      <p:pic>
        <p:nvPicPr>
          <p:cNvPr id="2051" name="Picture 3" descr="G:\QQ\新建文件夹\1146072889\Image\C2C\0QR@6P[_7Z(P`DRY$7D$4%0.png"/>
          <p:cNvPicPr>
            <a:picLocks noChangeAspect="1" noChangeArrowheads="1"/>
          </p:cNvPicPr>
          <p:nvPr/>
        </p:nvPicPr>
        <p:blipFill>
          <a:blip r:embed="rId4" cstate="print"/>
          <a:srcRect/>
          <a:stretch>
            <a:fillRect/>
          </a:stretch>
        </p:blipFill>
        <p:spPr bwMode="auto">
          <a:xfrm>
            <a:off x="1357290" y="2857500"/>
            <a:ext cx="5705846" cy="236901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pic>
        <p:nvPicPr>
          <p:cNvPr id="4" name="Picture 1" descr="G:\QQ\新建文件夹\1146072889\Image\C2C\GR[K8(4Y`X]3@UEI{Q_VE6J.png"/>
          <p:cNvPicPr>
            <a:picLocks noChangeAspect="1" noChangeArrowheads="1"/>
          </p:cNvPicPr>
          <p:nvPr/>
        </p:nvPicPr>
        <p:blipFill>
          <a:blip r:embed="rId3" cstate="print"/>
          <a:srcRect/>
          <a:stretch>
            <a:fillRect/>
          </a:stretch>
        </p:blipFill>
        <p:spPr bwMode="auto">
          <a:xfrm>
            <a:off x="642910" y="928674"/>
            <a:ext cx="8029575" cy="1609725"/>
          </a:xfrm>
          <a:prstGeom prst="rect">
            <a:avLst/>
          </a:prstGeom>
          <a:noFill/>
        </p:spPr>
      </p:pic>
      <p:pic>
        <p:nvPicPr>
          <p:cNvPr id="6" name="Picture 2" descr="G:\QQ\新建文件夹\1146072889\Image\C2C\W11KHL1WNHOYW_6$P[5{~NE.png"/>
          <p:cNvPicPr>
            <a:picLocks noChangeAspect="1" noChangeArrowheads="1"/>
          </p:cNvPicPr>
          <p:nvPr/>
        </p:nvPicPr>
        <p:blipFill>
          <a:blip r:embed="rId4" cstate="print"/>
          <a:srcRect/>
          <a:stretch>
            <a:fillRect/>
          </a:stretch>
        </p:blipFill>
        <p:spPr bwMode="auto">
          <a:xfrm>
            <a:off x="642910" y="2714624"/>
            <a:ext cx="7972425" cy="231457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5008"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98002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界面原型移动端</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ocuments\Tencent Files\1146072889\Image\C2C\7F2244D81BF5DF63096D2B3F728567F2.png"/>
          <p:cNvPicPr>
            <a:picLocks noChangeAspect="1" noChangeArrowheads="1"/>
          </p:cNvPicPr>
          <p:nvPr/>
        </p:nvPicPr>
        <p:blipFill>
          <a:blip r:embed="rId3" cstate="print"/>
          <a:srcRect/>
          <a:stretch>
            <a:fillRect/>
          </a:stretch>
        </p:blipFill>
        <p:spPr bwMode="auto">
          <a:xfrm>
            <a:off x="2915816" y="481236"/>
            <a:ext cx="1872208" cy="3328369"/>
          </a:xfrm>
          <a:prstGeom prst="rect">
            <a:avLst/>
          </a:prstGeom>
          <a:noFill/>
        </p:spPr>
      </p:pic>
      <p:sp>
        <p:nvSpPr>
          <p:cNvPr id="11" name="TextBox 10"/>
          <p:cNvSpPr txBox="1"/>
          <p:nvPr/>
        </p:nvSpPr>
        <p:spPr>
          <a:xfrm>
            <a:off x="2051720" y="4153644"/>
            <a:ext cx="72008" cy="369332"/>
          </a:xfrm>
          <a:prstGeom prst="rect">
            <a:avLst/>
          </a:prstGeom>
          <a:noFill/>
        </p:spPr>
        <p:txBody>
          <a:bodyPr wrap="square" rtlCol="0">
            <a:spAutoFit/>
          </a:bodyPr>
          <a:lstStyle/>
          <a:p>
            <a:endParaRPr lang="zh-CN" altLang="en-US" dirty="0"/>
          </a:p>
        </p:txBody>
      </p:sp>
      <p:sp>
        <p:nvSpPr>
          <p:cNvPr id="12" name="TextBox 11"/>
          <p:cNvSpPr txBox="1"/>
          <p:nvPr/>
        </p:nvSpPr>
        <p:spPr>
          <a:xfrm>
            <a:off x="2627784" y="4225652"/>
            <a:ext cx="4248472" cy="369332"/>
          </a:xfrm>
          <a:prstGeom prst="rect">
            <a:avLst/>
          </a:prstGeom>
          <a:noFill/>
        </p:spPr>
        <p:txBody>
          <a:bodyPr wrap="square" rtlCol="0">
            <a:spAutoFit/>
          </a:bodyPr>
          <a:lstStyle/>
          <a:p>
            <a:r>
              <a:rPr lang="en-US" altLang="zh-CN" dirty="0" smtClean="0"/>
              <a:t>https://8vpmfm.axshare.com</a:t>
            </a:r>
            <a:endParaRPr lang="zh-CN" altLang="en-US" dirty="0" smtClean="0"/>
          </a:p>
        </p:txBody>
      </p:sp>
      <p:pic>
        <p:nvPicPr>
          <p:cNvPr id="2050" name="Picture 2"/>
          <p:cNvPicPr>
            <a:picLocks noChangeAspect="1" noChangeArrowheads="1"/>
          </p:cNvPicPr>
          <p:nvPr/>
        </p:nvPicPr>
        <p:blipFill>
          <a:blip r:embed="rId4" cstate="print"/>
          <a:srcRect/>
          <a:stretch>
            <a:fillRect/>
          </a:stretch>
        </p:blipFill>
        <p:spPr bwMode="auto">
          <a:xfrm>
            <a:off x="5508104" y="1057300"/>
            <a:ext cx="2752725" cy="2447925"/>
          </a:xfrm>
          <a:prstGeom prst="rect">
            <a:avLst/>
          </a:prstGeom>
          <a:noFill/>
          <a:ln w="9525">
            <a:noFill/>
            <a:miter lim="800000"/>
            <a:headEnd/>
            <a:tailEnd/>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04</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itchFamily="34" charset="-122"/>
                <a:ea typeface="微软雅黑" pitchFamily="34" charset="-122"/>
              </a:rPr>
              <a:t>设计与实现阶段</a:t>
            </a:r>
            <a:endParaRPr lang="zh-CN" altLang="en-US" sz="1700" b="1" dirty="0">
              <a:solidFill>
                <a:srgbClr val="0070C0"/>
              </a:solidFill>
              <a:latin typeface="微软雅黑" pitchFamily="34" charset="-122"/>
              <a:ea typeface="微软雅黑"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xmlns="" val="0"/>
                </a:ext>
              </a:extLst>
            </a:blip>
            <a:stretch>
              <a:fillRect/>
            </a:stretch>
          </p:blipFill>
          <p:spPr>
            <a:xfrm>
              <a:off x="2234590" y="2281596"/>
              <a:ext cx="1549488" cy="1441384"/>
            </a:xfrm>
            <a:prstGeom prst="rect">
              <a:avLst/>
            </a:prstGeom>
          </p:spPr>
        </p:pic>
      </p:grpSp>
    </p:spTree>
    <p:extLst>
      <p:ext uri="{BB962C8B-B14F-4D97-AF65-F5344CB8AC3E}">
        <p14:creationId xmlns:p14="http://schemas.microsoft.com/office/powerpoint/2010/main" xmlns="" val="3389693908"/>
      </p:ext>
    </p:extLst>
  </p:cSld>
  <p:clrMapOvr>
    <a:masterClrMapping/>
  </p:clrMapOvr>
  <mc:AlternateContent xmlns:mc="http://schemas.openxmlformats.org/markup-compatibility/2006">
    <mc:Choice xmlns:p14="http://schemas.microsoft.com/office/powerpoint/2010/main" xmlns=""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后续设计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385" name="Picture 1" descr="G:\QQ\新建文件夹\1146072889\Image\Group\VGNBF`Y89{HUO$TOY[1(7CS.png"/>
          <p:cNvPicPr>
            <a:picLocks noChangeAspect="1" noChangeArrowheads="1"/>
          </p:cNvPicPr>
          <p:nvPr/>
        </p:nvPicPr>
        <p:blipFill>
          <a:blip r:embed="rId3"/>
          <a:srcRect/>
          <a:stretch>
            <a:fillRect/>
          </a:stretch>
        </p:blipFill>
        <p:spPr bwMode="auto">
          <a:xfrm>
            <a:off x="1214414" y="1785930"/>
            <a:ext cx="6010275" cy="1876425"/>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05</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itchFamily="34" charset="-122"/>
                <a:ea typeface="微软雅黑" pitchFamily="34" charset="-122"/>
              </a:rPr>
              <a:t>项目收尾阶段</a:t>
            </a:r>
            <a:endParaRPr lang="zh-CN" altLang="en-US" sz="1700" b="1" dirty="0">
              <a:solidFill>
                <a:srgbClr val="0070C0"/>
              </a:solidFill>
              <a:latin typeface="微软雅黑" pitchFamily="34" charset="-122"/>
              <a:ea typeface="微软雅黑" pitchFamily="34" charset="-122"/>
            </a:endParaRPr>
          </a:p>
        </p:txBody>
      </p:sp>
      <p:grpSp>
        <p:nvGrpSpPr>
          <p:cNvPr id="4"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xmlns="" val="0"/>
                </a:ext>
              </a:extLst>
            </a:blip>
            <a:stretch>
              <a:fillRect/>
            </a:stretch>
          </p:blipFill>
          <p:spPr>
            <a:xfrm>
              <a:off x="2234590" y="2281596"/>
              <a:ext cx="1549488" cy="1441384"/>
            </a:xfrm>
            <a:prstGeom prst="rect">
              <a:avLst/>
            </a:prstGeom>
          </p:spPr>
        </p:pic>
      </p:grpSp>
    </p:spTree>
    <p:extLst>
      <p:ext uri="{BB962C8B-B14F-4D97-AF65-F5344CB8AC3E}">
        <p14:creationId xmlns:p14="http://schemas.microsoft.com/office/powerpoint/2010/main" xmlns="" val="3389693908"/>
      </p:ext>
    </p:extLst>
  </p:cSld>
  <p:clrMapOvr>
    <a:masterClrMapping/>
  </p:clrMapOvr>
  <mc:AlternateContent xmlns:mc="http://schemas.openxmlformats.org/markup-compatibility/2006">
    <mc:Choice xmlns:p14="http://schemas.microsoft.com/office/powerpoint/2010/main" xmlns=""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018822" cy="400110"/>
          </a:xfrm>
          <a:prstGeom prst="rect">
            <a:avLst/>
          </a:prstGeom>
          <a:noFill/>
        </p:spPr>
        <p:txBody>
          <a:bodyPr wrap="none" rtlCol="0">
            <a:spAutoFit/>
          </a:bodyPr>
          <a:lstStyle/>
          <a:p>
            <a:pPr algn="l"/>
            <a:r>
              <a:rPr lang="en-US" altLang="zh-CN" sz="2000" b="1" dirty="0" smtClean="0">
                <a:solidFill>
                  <a:srgbClr val="0070C0"/>
                </a:solidFill>
                <a:latin typeface="微软雅黑" panose="020B0503020204020204" pitchFamily="34" charset="-122"/>
                <a:ea typeface="微软雅黑" panose="020B0503020204020204" pitchFamily="34" charset="-122"/>
              </a:rPr>
              <a:t>Team Building</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785918" y="1714492"/>
            <a:ext cx="4714908" cy="2585323"/>
          </a:xfrm>
          <a:prstGeom prst="rect">
            <a:avLst/>
          </a:prstGeom>
          <a:noFill/>
        </p:spPr>
        <p:txBody>
          <a:bodyPr wrap="square" rtlCol="0">
            <a:spAutoFit/>
          </a:bodyPr>
          <a:lstStyle/>
          <a:p>
            <a:r>
              <a:rPr lang="zh-CN" altLang="en-US" dirty="0" smtClean="0"/>
              <a:t>我们小组一般采取网吧</a:t>
            </a:r>
            <a:r>
              <a:rPr lang="en-US" altLang="zh-CN" dirty="0" smtClean="0"/>
              <a:t>5</a:t>
            </a:r>
            <a:r>
              <a:rPr lang="zh-CN" altLang="en-US" dirty="0" smtClean="0"/>
              <a:t>连坐、外出聚餐，网吧通过玩游戏的方式是为了提升团队的凝聚力，彼此增进信任，坦诚相对。而聚餐时讨论各成员任务进度及遇到的问题。一起研究并分析，总结目前的进度和接下来的任务开展。</a:t>
            </a:r>
            <a:endParaRPr lang="en-US" altLang="zh-CN" dirty="0" smtClean="0"/>
          </a:p>
          <a:p>
            <a:r>
              <a:rPr lang="en-US" altLang="zh-CN" dirty="0" smtClean="0"/>
              <a:t>Team Building</a:t>
            </a:r>
            <a:r>
              <a:rPr lang="zh-CN" altLang="en-US" dirty="0" smtClean="0"/>
              <a:t>目的是为了提高小组凝聚力，了解相互之间任务的进展，也为下次里程碑的评审做准备。</a:t>
            </a:r>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20989772" y="20499460"/>
            <a:ext cx="5180805" cy="3885657"/>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644008" y="121196"/>
            <a:ext cx="4228778" cy="31793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07504" y="2065412"/>
            <a:ext cx="4321739" cy="324919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blinds(horizontal)">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184940" cy="400110"/>
          </a:xfrm>
          <a:prstGeom prst="rect">
            <a:avLst/>
          </a:prstGeom>
          <a:noFill/>
        </p:spPr>
        <p:txBody>
          <a:bodyPr wrap="none" rtlCol="0">
            <a:spAutoFit/>
          </a:bodyPr>
          <a:lstStyle/>
          <a:p>
            <a:r>
              <a:rPr lang="zh-CN" altLang="en-US" sz="2000" b="1" spc="600" dirty="0" smtClean="0">
                <a:solidFill>
                  <a:srgbClr val="0070C0"/>
                </a:solidFill>
                <a:latin typeface="微软雅黑" panose="020B0503020204020204" pitchFamily="34" charset="-122"/>
                <a:ea typeface="微软雅黑" panose="020B0503020204020204" pitchFamily="34" charset="-122"/>
              </a:rPr>
              <a:t>过渡页</a:t>
            </a:r>
            <a:endParaRPr lang="zh-CN" altLang="en-US" sz="2000" b="1" spc="600"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10965" y="2085522"/>
            <a:ext cx="1683153"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P</a:t>
            </a:r>
            <a:r>
              <a:rPr lang="en-US" altLang="zh-CN" sz="4800" b="1" dirty="0" smtClean="0">
                <a:solidFill>
                  <a:srgbClr val="0070C0"/>
                </a:solidFill>
                <a:latin typeface="微软雅黑" panose="020B0503020204020204" pitchFamily="34" charset="-122"/>
                <a:ea typeface="微软雅黑" panose="020B0503020204020204" pitchFamily="34" charset="-122"/>
              </a:rPr>
              <a:t>art</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06215" y="2089219"/>
            <a:ext cx="1322798" cy="1200329"/>
          </a:xfrm>
          <a:prstGeom prst="rect">
            <a:avLst/>
          </a:prstGeom>
          <a:noFill/>
        </p:spPr>
        <p:txBody>
          <a:bodyPr wrap="none" rtlCol="0">
            <a:spAutoFit/>
          </a:bodyPr>
          <a:lstStyle/>
          <a:p>
            <a:r>
              <a:rPr lang="en-US" altLang="zh-CN" sz="7200" b="1" dirty="0" smtClean="0">
                <a:solidFill>
                  <a:srgbClr val="0070C0"/>
                </a:solidFill>
                <a:latin typeface="微软雅黑" panose="020B0503020204020204" pitchFamily="34" charset="-122"/>
                <a:ea typeface="微软雅黑" panose="020B0503020204020204" pitchFamily="34" charset="-122"/>
              </a:rPr>
              <a:t>02</a:t>
            </a:r>
            <a:endParaRPr lang="zh-CN" altLang="en-US" sz="72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290341" y="3145532"/>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90341" y="3721596"/>
            <a:ext cx="277295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05241" y="3230242"/>
            <a:ext cx="2823772" cy="389466"/>
          </a:xfrm>
          <a:prstGeom prst="rect">
            <a:avLst/>
          </a:prstGeom>
          <a:noFill/>
        </p:spPr>
        <p:txBody>
          <a:bodyPr wrap="square" rtlCol="0">
            <a:spAutoFit/>
          </a:bodyPr>
          <a:lstStyle/>
          <a:p>
            <a:pPr algn="just">
              <a:lnSpc>
                <a:spcPct val="125000"/>
              </a:lnSpc>
            </a:pPr>
            <a:r>
              <a:rPr lang="zh-CN" altLang="en-US" sz="1700" b="1" dirty="0" smtClean="0">
                <a:solidFill>
                  <a:srgbClr val="0070C0"/>
                </a:solidFill>
                <a:latin typeface="微软雅黑" pitchFamily="34" charset="-122"/>
                <a:ea typeface="微软雅黑" pitchFamily="34" charset="-122"/>
              </a:rPr>
              <a:t>项目计划阶段</a:t>
            </a:r>
            <a:endParaRPr lang="zh-CN" altLang="en-US" sz="1700" b="1" dirty="0">
              <a:solidFill>
                <a:srgbClr val="0070C0"/>
              </a:solidFill>
              <a:latin typeface="微软雅黑" pitchFamily="34" charset="-122"/>
              <a:ea typeface="微软雅黑" pitchFamily="34" charset="-122"/>
            </a:endParaRPr>
          </a:p>
        </p:txBody>
      </p:sp>
      <p:grpSp>
        <p:nvGrpSpPr>
          <p:cNvPr id="17" name="组合 16"/>
          <p:cNvGrpSpPr/>
          <p:nvPr/>
        </p:nvGrpSpPr>
        <p:grpSpPr>
          <a:xfrm>
            <a:off x="1979712" y="2065412"/>
            <a:ext cx="2059245" cy="1872208"/>
            <a:chOff x="1979712" y="2065412"/>
            <a:chExt cx="2059245" cy="1872208"/>
          </a:xfrm>
        </p:grpSpPr>
        <p:sp>
          <p:nvSpPr>
            <p:cNvPr id="8" name="圆角矩形 7"/>
            <p:cNvSpPr/>
            <p:nvPr/>
          </p:nvSpPr>
          <p:spPr>
            <a:xfrm>
              <a:off x="1979712" y="2065412"/>
              <a:ext cx="2059245" cy="187220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cstate="print">
              <a:biLevel thresh="25000"/>
              <a:extLst>
                <a:ext uri="{28A0092B-C50C-407E-A947-70E740481C1C}">
                  <a14:useLocalDpi xmlns:a14="http://schemas.microsoft.com/office/drawing/2010/main" xmlns="" val="0"/>
                </a:ext>
              </a:extLst>
            </a:blip>
            <a:stretch>
              <a:fillRect/>
            </a:stretch>
          </p:blipFill>
          <p:spPr>
            <a:xfrm>
              <a:off x="2234590" y="2193972"/>
              <a:ext cx="1549488" cy="1616633"/>
            </a:xfrm>
            <a:prstGeom prst="rect">
              <a:avLst/>
            </a:prstGeom>
          </p:spPr>
        </p:pic>
      </p:grpSp>
    </p:spTree>
    <p:extLst>
      <p:ext uri="{BB962C8B-B14F-4D97-AF65-F5344CB8AC3E}">
        <p14:creationId xmlns:p14="http://schemas.microsoft.com/office/powerpoint/2010/main" xmlns="" val="1157389208"/>
      </p:ext>
    </p:extLst>
  </p:cSld>
  <p:clrMapOvr>
    <a:masterClrMapping/>
  </p:clrMapOvr>
  <mc:AlternateContent xmlns:mc="http://schemas.openxmlformats.org/markup-compatibility/2006">
    <mc:Choice xmlns:p14="http://schemas.microsoft.com/office/powerpoint/2010/main" xmlns=""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6"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par>
                          <p:cTn id="30" fill="hold">
                            <p:stCondLst>
                              <p:cond delay="4500"/>
                            </p:stCondLst>
                            <p:childTnLst>
                              <p:par>
                                <p:cTn id="31" presetID="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5000"/>
                            </p:stCondLst>
                            <p:childTnLst>
                              <p:par>
                                <p:cTn id="40" presetID="53" presetClass="entr" presetSubtype="16"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项目总结报告</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250652" y="1921396"/>
            <a:ext cx="2664296" cy="244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2" name="Picture 2" descr="C:\Users\Administrator\AppData\Roaming\Tencent\Users\1146072889\QQ\WinTemp\RichOle\Z~0OZA(TRJG01HA@K7%P9[C.png"/>
          <p:cNvPicPr>
            <a:picLocks noChangeAspect="1" noChangeArrowheads="1"/>
          </p:cNvPicPr>
          <p:nvPr/>
        </p:nvPicPr>
        <p:blipFill>
          <a:blip r:embed="rId3"/>
          <a:srcRect/>
          <a:stretch>
            <a:fillRect/>
          </a:stretch>
        </p:blipFill>
        <p:spPr bwMode="auto">
          <a:xfrm>
            <a:off x="2428860" y="1000112"/>
            <a:ext cx="3766745" cy="4043365"/>
          </a:xfrm>
          <a:prstGeom prst="rect">
            <a:avLst/>
          </a:prstGeom>
          <a:noFill/>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成员绩效评价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500166" y="1643055"/>
            <a:ext cx="6744242" cy="3139321"/>
          </a:xfrm>
          <a:prstGeom prst="rect">
            <a:avLst/>
          </a:prstGeom>
          <a:noFill/>
        </p:spPr>
        <p:txBody>
          <a:bodyPr wrap="square" rtlCol="0">
            <a:spAutoFit/>
          </a:bodyPr>
          <a:lstStyle/>
          <a:p>
            <a:r>
              <a:rPr lang="zh-CN" altLang="en-US" dirty="0" smtClean="0"/>
              <a:t>金志超：</a:t>
            </a:r>
            <a:r>
              <a:rPr lang="en-US" altLang="zh-CN" dirty="0" smtClean="0"/>
              <a:t>OBS</a:t>
            </a:r>
            <a:r>
              <a:rPr lang="zh-CN" altLang="en-US" dirty="0" smtClean="0"/>
              <a:t>、</a:t>
            </a:r>
            <a:r>
              <a:rPr lang="en-US" altLang="zh-CN" dirty="0" smtClean="0"/>
              <a:t>QA</a:t>
            </a:r>
            <a:r>
              <a:rPr lang="zh-CN" altLang="en-US" dirty="0" smtClean="0"/>
              <a:t>计划制作、编写数据字典、写软件需求规格说明书、审查需求文档、找出遗漏的需求、编写用户手册、使用需求管理工具、系统设计与实现计划、编写需求变更文档、软件需求变更文档修改及评审、用户手册</a:t>
            </a:r>
            <a:r>
              <a:rPr lang="zh-CN" altLang="en-US" dirty="0" smtClean="0"/>
              <a:t>变更       </a:t>
            </a:r>
            <a:r>
              <a:rPr lang="en-US" altLang="zh-CN" dirty="0" smtClean="0"/>
              <a:t>91</a:t>
            </a:r>
            <a:r>
              <a:rPr lang="zh-CN" altLang="en-US" dirty="0" smtClean="0"/>
              <a:t>分 </a:t>
            </a:r>
            <a:endParaRPr lang="zh-CN" altLang="en-US" dirty="0" smtClean="0"/>
          </a:p>
          <a:p>
            <a:r>
              <a:rPr lang="zh-CN" altLang="en-US" dirty="0" smtClean="0"/>
              <a:t>韩佳鑫：修改评审需求工程计划、确定范围与限制、用户群分类、建立核心队伍、制定需求获取计划、界面原型、执行需求活动获取需求、召开应用程序开发联系会议（</a:t>
            </a:r>
            <a:r>
              <a:rPr lang="en-US" altLang="zh-CN" dirty="0" smtClean="0"/>
              <a:t>JAD</a:t>
            </a:r>
            <a:r>
              <a:rPr lang="zh-CN" altLang="en-US" dirty="0" smtClean="0"/>
              <a:t>）、编写数据字典、写软件需求规格说明书、编写测试用例、使用需求管理工具、编写需求变更文档、需求规格说明变更、测试用例变更、项目总结</a:t>
            </a:r>
            <a:r>
              <a:rPr lang="zh-CN" altLang="en-US" dirty="0" smtClean="0"/>
              <a:t>报告   </a:t>
            </a:r>
            <a:r>
              <a:rPr lang="en-US" altLang="zh-CN" dirty="0" smtClean="0"/>
              <a:t>92</a:t>
            </a:r>
            <a:r>
              <a:rPr lang="zh-CN" altLang="en-US" dirty="0" smtClean="0"/>
              <a:t>分</a:t>
            </a:r>
            <a:endParaRPr lang="zh-CN" altLang="en-US" dirty="0" smtClean="0"/>
          </a:p>
          <a:p>
            <a:endParaRPr lang="zh-CN" altLang="en-US" dirty="0" smtClean="0"/>
          </a:p>
        </p:txBody>
      </p:sp>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139" y="121196"/>
            <a:ext cx="8928992" cy="547260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成员绩效评价</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500166" y="1643055"/>
            <a:ext cx="6744242" cy="4247317"/>
          </a:xfrm>
          <a:prstGeom prst="rect">
            <a:avLst/>
          </a:prstGeom>
          <a:noFill/>
        </p:spPr>
        <p:txBody>
          <a:bodyPr wrap="square" rtlCol="0">
            <a:spAutoFit/>
          </a:bodyPr>
          <a:lstStyle/>
          <a:p>
            <a:r>
              <a:rPr lang="zh-CN" altLang="en-US" dirty="0" smtClean="0"/>
              <a:t>林康：甘特图、</a:t>
            </a:r>
            <a:r>
              <a:rPr lang="en-US" altLang="zh-CN" dirty="0" smtClean="0"/>
              <a:t>WBS</a:t>
            </a:r>
            <a:r>
              <a:rPr lang="zh-CN" altLang="en-US" dirty="0" smtClean="0"/>
              <a:t>、修改评审需求工程计划、实现界面原型大部分功能、对用户进行分类、写软件需求规格说明书、审查需求文档、软件需求规格说明评审、进行变更影响分析、编写需求变更文档、系统维护计划、软件需求变更文档修改及评审、项目总结</a:t>
            </a:r>
            <a:r>
              <a:rPr lang="zh-CN" altLang="en-US" dirty="0" smtClean="0"/>
              <a:t>报告   </a:t>
            </a:r>
            <a:r>
              <a:rPr lang="en-US" altLang="zh-CN" dirty="0" smtClean="0"/>
              <a:t>94</a:t>
            </a:r>
            <a:r>
              <a:rPr lang="zh-CN" altLang="en-US" dirty="0" smtClean="0"/>
              <a:t>分</a:t>
            </a:r>
            <a:endParaRPr lang="zh-CN" altLang="en-US" dirty="0" smtClean="0"/>
          </a:p>
          <a:p>
            <a:r>
              <a:rPr lang="zh-CN" altLang="en-US" dirty="0" smtClean="0"/>
              <a:t>葛鑫志：修改评审需求工程计划、可行性分析报告、确定范围与限制、绘制关联图、用户群分类、界面原型个人中心、确定使用实例、确定需求优先、编写测试用例、编写数据字典、编写软件需求规格说明书、审查需求文档、测试计划、项目总结</a:t>
            </a:r>
            <a:r>
              <a:rPr lang="zh-CN" altLang="en-US" dirty="0" smtClean="0"/>
              <a:t>报告   </a:t>
            </a:r>
            <a:r>
              <a:rPr lang="en-US" altLang="zh-CN" dirty="0" smtClean="0"/>
              <a:t>93</a:t>
            </a:r>
            <a:r>
              <a:rPr lang="zh-CN" altLang="en-US" dirty="0" smtClean="0"/>
              <a:t>分</a:t>
            </a:r>
            <a:endParaRPr lang="zh-CN" altLang="en-US" dirty="0" smtClean="0"/>
          </a:p>
          <a:p>
            <a:r>
              <a:rPr lang="zh-CN" altLang="en-US" dirty="0" smtClean="0"/>
              <a:t>胡泽宇：管理配置管理工具、</a:t>
            </a:r>
            <a:r>
              <a:rPr lang="en-US" altLang="zh-CN" dirty="0" smtClean="0"/>
              <a:t>OBS</a:t>
            </a:r>
            <a:r>
              <a:rPr lang="zh-CN" altLang="en-US" dirty="0" smtClean="0"/>
              <a:t>、编写项目章程、修改评审需求工程计划、确定范围与限制、用户群分类、编写用户手册、软件需求规格说明评审、安装部署计划、项目总结</a:t>
            </a:r>
            <a:r>
              <a:rPr lang="zh-CN" altLang="en-US" dirty="0" smtClean="0"/>
              <a:t>报告   </a:t>
            </a:r>
            <a:r>
              <a:rPr lang="en-US" altLang="zh-CN" dirty="0" smtClean="0"/>
              <a:t>90</a:t>
            </a:r>
            <a:r>
              <a:rPr lang="zh-CN" altLang="en-US" dirty="0" smtClean="0"/>
              <a:t>分</a:t>
            </a:r>
            <a:endParaRPr lang="zh-CN" altLang="en-US" dirty="0" smtClean="0"/>
          </a:p>
          <a:p>
            <a:endParaRPr lang="zh-CN" altLang="en-US" dirty="0" smtClean="0"/>
          </a:p>
          <a:p>
            <a:endParaRPr lang="zh-CN" altLang="en-US" dirty="0" smtClean="0"/>
          </a:p>
          <a:p>
            <a:endParaRPr lang="zh-CN" altLang="en-US" dirty="0" smtClean="0"/>
          </a:p>
        </p:txBody>
      </p:sp>
    </p:spTree>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2236510" cy="400110"/>
          </a:xfrm>
          <a:prstGeom prst="rect">
            <a:avLst/>
          </a:prstGeom>
          <a:noFill/>
        </p:spPr>
        <p:txBody>
          <a:bodyPr wrap="none" rtlCol="0">
            <a:spAutoFit/>
          </a:bodyPr>
          <a:lstStyle/>
          <a:p>
            <a:pPr algn="l"/>
            <a:r>
              <a:rPr lang="zh-CN" altLang="en-US" sz="2000" b="1" dirty="0" smtClean="0">
                <a:solidFill>
                  <a:srgbClr val="0070C0"/>
                </a:solidFill>
                <a:latin typeface="微软雅黑" panose="020B0503020204020204" pitchFamily="34" charset="-122"/>
                <a:ea typeface="微软雅黑" panose="020B0503020204020204" pitchFamily="34" charset="-122"/>
              </a:rPr>
              <a:t>移动课堂助理需求</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428728" y="1500178"/>
            <a:ext cx="5929354" cy="1200329"/>
          </a:xfrm>
          <a:prstGeom prst="rect">
            <a:avLst/>
          </a:prstGeom>
          <a:noFill/>
        </p:spPr>
        <p:txBody>
          <a:bodyPr wrap="square" rtlCol="0">
            <a:spAutoFit/>
          </a:bodyPr>
          <a:lstStyle/>
          <a:p>
            <a:r>
              <a:rPr lang="zh-CN" altLang="en-US" dirty="0" smtClean="0"/>
              <a:t>在</a:t>
            </a:r>
            <a:r>
              <a:rPr lang="zh-CN" altLang="en-US" dirty="0" smtClean="0"/>
              <a:t>提出一个新的需求时，进行需求影响分析。发给各个代表变更过后的优先级打分表，然后发给</a:t>
            </a:r>
            <a:r>
              <a:rPr lang="en-US" altLang="zh-CN" dirty="0" smtClean="0"/>
              <a:t>CCB</a:t>
            </a:r>
            <a:r>
              <a:rPr lang="zh-CN" altLang="en-US" dirty="0" smtClean="0"/>
              <a:t>需求变更申请报告。如果通过，小组进行需求变更。修改变更后影响的文档。</a:t>
            </a:r>
            <a:endParaRPr lang="zh-CN" altLang="en-US" dirty="0"/>
          </a:p>
        </p:txBody>
      </p:sp>
    </p:spTree>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3392914"/>
            <a:ext cx="9144000" cy="2322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xmlns="" val="0"/>
              </a:ext>
            </a:extLst>
          </a:blip>
          <a:srcRect l="6603" t="7854" r="6936" b="39363"/>
          <a:stretch/>
        </p:blipFill>
        <p:spPr>
          <a:xfrm>
            <a:off x="0" y="43483"/>
            <a:ext cx="9144000" cy="3349431"/>
          </a:xfrm>
          <a:prstGeom prst="rect">
            <a:avLst/>
          </a:prstGeom>
        </p:spPr>
      </p:pic>
      <p:sp>
        <p:nvSpPr>
          <p:cNvPr id="5" name="TextBox 4"/>
          <p:cNvSpPr txBox="1"/>
          <p:nvPr/>
        </p:nvSpPr>
        <p:spPr>
          <a:xfrm>
            <a:off x="1133897" y="3732339"/>
            <a:ext cx="6984776" cy="646331"/>
          </a:xfrm>
          <a:prstGeom prst="rect">
            <a:avLst/>
          </a:prstGeom>
          <a:noFill/>
        </p:spPr>
        <p:txBody>
          <a:bodyPr wrap="square" rtlCol="0">
            <a:spAutoFit/>
          </a:bodyPr>
          <a:lstStyle/>
          <a:p>
            <a:pPr algn="ctr"/>
            <a:r>
              <a:rPr lang="en-US" altLang="zh-CN" sz="3600" b="1" dirty="0" smtClean="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rPr>
              <a:t>THANK YOU FOR TIME</a:t>
            </a:r>
            <a:endParaRPr lang="zh-CN" altLang="en-US" sz="3600" b="1" dirty="0">
              <a:solidFill>
                <a:schemeClr val="bg1"/>
              </a:solidFill>
              <a:latin typeface="微软雅黑" panose="020B0503020204020204" pitchFamily="34" charset="-122"/>
              <a:ea typeface="微软雅黑" panose="020B0503020204020204" pitchFamily="34" charset="-122"/>
              <a:cs typeface="经典特宋简" panose="02010609010101010101" pitchFamily="49" charset="-122"/>
            </a:endParaRPr>
          </a:p>
        </p:txBody>
      </p:sp>
      <p:cxnSp>
        <p:nvCxnSpPr>
          <p:cNvPr id="6" name="直接连接符 5"/>
          <p:cNvCxnSpPr/>
          <p:nvPr/>
        </p:nvCxnSpPr>
        <p:spPr>
          <a:xfrm>
            <a:off x="2001169" y="4648408"/>
            <a:ext cx="51631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491880" y="4468388"/>
            <a:ext cx="223224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527821" y="4459096"/>
            <a:ext cx="2031325" cy="369332"/>
          </a:xfrm>
          <a:prstGeom prst="rect">
            <a:avLst/>
          </a:prstGeom>
          <a:noFill/>
        </p:spPr>
        <p:txBody>
          <a:bodyPr wrap="none" rtlCol="0">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汇报人：</a:t>
            </a:r>
            <a:r>
              <a:rPr lang="en-US" altLang="zh-CN" b="1" dirty="0" smtClean="0">
                <a:solidFill>
                  <a:srgbClr val="0070C0"/>
                </a:solidFill>
                <a:latin typeface="微软雅黑" panose="020B0503020204020204" pitchFamily="34" charset="-122"/>
                <a:ea typeface="微软雅黑" panose="020B0503020204020204" pitchFamily="34" charset="-122"/>
              </a:rPr>
              <a:t>G14</a:t>
            </a:r>
            <a:r>
              <a:rPr lang="zh-CN" altLang="en-US" b="1" dirty="0" smtClean="0">
                <a:solidFill>
                  <a:srgbClr val="0070C0"/>
                </a:solidFill>
                <a:latin typeface="微软雅黑" panose="020B0503020204020204" pitchFamily="34" charset="-122"/>
                <a:ea typeface="微软雅黑" panose="020B0503020204020204" pitchFamily="34" charset="-122"/>
              </a:rPr>
              <a:t>小组</a:t>
            </a:r>
            <a:endParaRPr lang="zh-CN" altLang="en-US" b="1" dirty="0">
              <a:solidFill>
                <a:srgbClr val="0070C0"/>
              </a:solidFill>
              <a:latin typeface="微软雅黑" panose="020B0503020204020204" pitchFamily="34" charset="-122"/>
              <a:ea typeface="微软雅黑" panose="020B0503020204020204" pitchFamily="34" charset="-122"/>
            </a:endParaRPr>
          </a:p>
        </p:txBody>
      </p:sp>
      <p:pic>
        <p:nvPicPr>
          <p:cNvPr id="10" name="图片 9" descr="g14"/>
          <p:cNvPicPr>
            <a:picLocks noChangeAspect="1"/>
          </p:cNvPicPr>
          <p:nvPr/>
        </p:nvPicPr>
        <p:blipFill>
          <a:blip r:embed="rId4" cstate="print"/>
          <a:stretch>
            <a:fillRect/>
          </a:stretch>
        </p:blipFill>
        <p:spPr>
          <a:xfrm>
            <a:off x="427355" y="105410"/>
            <a:ext cx="1764665" cy="1764665"/>
          </a:xfrm>
          <a:prstGeom prst="rect">
            <a:avLst/>
          </a:prstGeom>
        </p:spPr>
      </p:pic>
    </p:spTree>
    <p:extLst>
      <p:ext uri="{BB962C8B-B14F-4D97-AF65-F5344CB8AC3E}">
        <p14:creationId xmlns:p14="http://schemas.microsoft.com/office/powerpoint/2010/main" xmlns="" val="41207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by="(-#ppt_w*2)" calcmode="lin" valueType="num">
                                      <p:cBhvr rctx="PPT">
                                        <p:cTn id="7" dur="500" autoRev="1" fill="hold">
                                          <p:stCondLst>
                                            <p:cond delay="0"/>
                                          </p:stCondLst>
                                        </p:cTn>
                                        <p:tgtEl>
                                          <p:spTgt spid="5"/>
                                        </p:tgtEl>
                                        <p:attrNameLst>
                                          <p:attrName>ppt_w</p:attrName>
                                        </p:attrNameLst>
                                      </p:cBhvr>
                                    </p:anim>
                                    <p:anim by="(#ppt_w*0.50)" calcmode="lin" valueType="num">
                                      <p:cBhvr>
                                        <p:cTn id="8" dur="500" decel="50000" autoRev="1" fill="hold">
                                          <p:stCondLst>
                                            <p:cond delay="0"/>
                                          </p:stCondLst>
                                        </p:cTn>
                                        <p:tgtEl>
                                          <p:spTgt spid="5"/>
                                        </p:tgtEl>
                                        <p:attrNameLst>
                                          <p:attrName>ppt_x</p:attrName>
                                        </p:attrNameLst>
                                      </p:cBhvr>
                                    </p:anim>
                                    <p:anim from="(-#ppt_h/2)" to="(#ppt_y)" calcmode="lin" valueType="num">
                                      <p:cBhvr>
                                        <p:cTn id="9" dur="1000" fill="hold">
                                          <p:stCondLst>
                                            <p:cond delay="0"/>
                                          </p:stCondLst>
                                        </p:cTn>
                                        <p:tgtEl>
                                          <p:spTgt spid="5"/>
                                        </p:tgtEl>
                                        <p:attrNameLst>
                                          <p:attrName>ppt_y</p:attrName>
                                        </p:attrNameLst>
                                      </p:cBhvr>
                                    </p:anim>
                                    <p:animRot by="21600000">
                                      <p:cBhvr>
                                        <p:cTn id="10" dur="1000" fill="hold">
                                          <p:stCondLst>
                                            <p:cond delay="0"/>
                                          </p:stCondLst>
                                        </p:cTn>
                                        <p:tgtEl>
                                          <p:spTgt spid="5"/>
                                        </p:tgtEl>
                                        <p:attrNameLst>
                                          <p:attrName>r</p:attrName>
                                        </p:attrNameLst>
                                      </p:cBhvr>
                                    </p:animRot>
                                  </p:childTnLst>
                                </p:cTn>
                              </p:par>
                            </p:childTnLst>
                          </p:cTn>
                        </p:par>
                        <p:par>
                          <p:cTn id="11" fill="hold">
                            <p:stCondLst>
                              <p:cond delay="24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2900"/>
                            </p:stCondLst>
                            <p:childTnLst>
                              <p:par>
                                <p:cTn id="16" presetID="16" presetClass="entr" presetSubtype="21"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par>
                          <p:cTn id="19" fill="hold">
                            <p:stCondLst>
                              <p:cond delay="34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hlinkClick r:id="rId3" action="ppaction://hlinkfile"/>
          </p:cNvPr>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hlinkClick r:id="rId3" action="ppaction://hlinkfile"/>
          </p:cNvPr>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项目章程</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20833" name="Picture 1"/>
          <p:cNvPicPr>
            <a:picLocks noChangeAspect="1" noChangeArrowheads="1"/>
          </p:cNvPicPr>
          <p:nvPr/>
        </p:nvPicPr>
        <p:blipFill>
          <a:blip r:embed="rId4" cstate="print"/>
          <a:srcRect/>
          <a:stretch>
            <a:fillRect/>
          </a:stretch>
        </p:blipFill>
        <p:spPr bwMode="auto">
          <a:xfrm>
            <a:off x="211510" y="2065412"/>
            <a:ext cx="8608962" cy="1383276"/>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723549"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需求项目计划</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8785" name="Picture 1"/>
          <p:cNvPicPr>
            <a:picLocks noChangeAspect="1" noChangeArrowheads="1"/>
          </p:cNvPicPr>
          <p:nvPr/>
        </p:nvPicPr>
        <p:blipFill>
          <a:blip r:embed="rId3" cstate="print"/>
          <a:srcRect/>
          <a:stretch>
            <a:fillRect/>
          </a:stretch>
        </p:blipFill>
        <p:spPr bwMode="auto">
          <a:xfrm>
            <a:off x="251520" y="2021949"/>
            <a:ext cx="8676456" cy="1719736"/>
          </a:xfrm>
          <a:prstGeom prst="rect">
            <a:avLst/>
          </a:prstGeom>
          <a:noFill/>
          <a:ln w="9525">
            <a:noFill/>
            <a:miter lim="800000"/>
            <a:headEnd/>
            <a:tailEnd/>
          </a:ln>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504" y="121196"/>
            <a:ext cx="8928992" cy="547260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251520" y="265212"/>
            <a:ext cx="396044" cy="3960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0212" y="409228"/>
            <a:ext cx="360040" cy="360040"/>
          </a:xfrm>
          <a:prstGeom prst="rect">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40165" y="409228"/>
            <a:ext cx="1210588"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会议记录</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6368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27" name="TextBox 26"/>
          <p:cNvSpPr txBox="1"/>
          <p:nvPr/>
        </p:nvSpPr>
        <p:spPr>
          <a:xfrm>
            <a:off x="2195736"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2" name="TextBox 31"/>
          <p:cNvSpPr txBox="1"/>
          <p:nvPr/>
        </p:nvSpPr>
        <p:spPr>
          <a:xfrm>
            <a:off x="5724128" y="4257771"/>
            <a:ext cx="1563248" cy="261610"/>
          </a:xfrm>
          <a:prstGeom prst="rect">
            <a:avLst/>
          </a:prstGeom>
          <a:noFill/>
        </p:spPr>
        <p:txBody>
          <a:bodyPr wrap="none" rtlCol="0">
            <a:spAutoFit/>
          </a:bodyPr>
          <a:lstStyle/>
          <a:p>
            <a:r>
              <a:rPr lang="zh-CN" altLang="en-US" sz="1100" dirty="0" smtClean="0">
                <a:solidFill>
                  <a:schemeClr val="bg1"/>
                </a:solidFill>
              </a:rPr>
              <a:t>实际完成数目：</a:t>
            </a:r>
            <a:r>
              <a:rPr lang="en-US" altLang="zh-CN" sz="1100" dirty="0" smtClean="0">
                <a:solidFill>
                  <a:schemeClr val="bg1"/>
                </a:solidFill>
              </a:rPr>
              <a:t>820</a:t>
            </a:r>
            <a:r>
              <a:rPr lang="zh-CN" altLang="en-US" sz="1100" dirty="0" smtClean="0">
                <a:solidFill>
                  <a:schemeClr val="bg1"/>
                </a:solidFill>
              </a:rPr>
              <a:t>万</a:t>
            </a:r>
            <a:endParaRPr lang="zh-CN" altLang="en-US" sz="1100" dirty="0">
              <a:solidFill>
                <a:schemeClr val="bg1"/>
              </a:solidFill>
            </a:endParaRPr>
          </a:p>
        </p:txBody>
      </p:sp>
      <p:sp>
        <p:nvSpPr>
          <p:cNvPr id="33" name="TextBox 32"/>
          <p:cNvSpPr txBox="1"/>
          <p:nvPr/>
        </p:nvSpPr>
        <p:spPr>
          <a:xfrm>
            <a:off x="5736200" y="4684122"/>
            <a:ext cx="1140056" cy="261610"/>
          </a:xfrm>
          <a:prstGeom prst="rect">
            <a:avLst/>
          </a:prstGeom>
          <a:noFill/>
        </p:spPr>
        <p:txBody>
          <a:bodyPr wrap="none" rtlCol="0">
            <a:spAutoFit/>
          </a:bodyPr>
          <a:lstStyle/>
          <a:p>
            <a:r>
              <a:rPr lang="zh-CN" altLang="en-US" sz="1100" dirty="0" smtClean="0">
                <a:solidFill>
                  <a:schemeClr val="bg1"/>
                </a:solidFill>
              </a:rPr>
              <a:t>回款数：</a:t>
            </a:r>
            <a:r>
              <a:rPr lang="en-US" altLang="zh-CN" sz="1100" dirty="0" smtClean="0">
                <a:solidFill>
                  <a:schemeClr val="bg1"/>
                </a:solidFill>
              </a:rPr>
              <a:t>640</a:t>
            </a:r>
            <a:r>
              <a:rPr lang="zh-CN" altLang="en-US" sz="1100" dirty="0" smtClean="0">
                <a:solidFill>
                  <a:schemeClr val="bg1"/>
                </a:solidFill>
              </a:rPr>
              <a:t>万</a:t>
            </a:r>
            <a:endParaRPr lang="zh-CN" altLang="en-US" sz="1100" dirty="0">
              <a:solidFill>
                <a:schemeClr val="bg1"/>
              </a:solidFill>
            </a:endParaRPr>
          </a:p>
        </p:txBody>
      </p:sp>
      <p:sp>
        <p:nvSpPr>
          <p:cNvPr id="34" name="TextBox 33"/>
          <p:cNvSpPr txBox="1"/>
          <p:nvPr/>
        </p:nvSpPr>
        <p:spPr>
          <a:xfrm>
            <a:off x="4312827" y="2804076"/>
            <a:ext cx="662361" cy="523220"/>
          </a:xfrm>
          <a:prstGeom prst="rect">
            <a:avLst/>
          </a:prstGeom>
          <a:noFill/>
        </p:spPr>
        <p:txBody>
          <a:bodyPr wrap="none" rtlCol="0">
            <a:spAutoFit/>
          </a:bodyPr>
          <a:lstStyle/>
          <a:p>
            <a:r>
              <a:rPr lang="en-US" altLang="zh-CN" sz="2800" b="1" dirty="0" smtClean="0">
                <a:solidFill>
                  <a:schemeClr val="bg1"/>
                </a:solidFill>
              </a:rPr>
              <a:t>VS</a:t>
            </a:r>
            <a:endParaRPr lang="zh-CN" altLang="en-US" sz="2800" b="1" dirty="0">
              <a:solidFill>
                <a:schemeClr val="bg1"/>
              </a:solidFill>
            </a:endParaRPr>
          </a:p>
        </p:txBody>
      </p:sp>
      <p:pic>
        <p:nvPicPr>
          <p:cNvPr id="11" name="Picture 1" descr="C:\Users\acer\AppData\Roaming\Tencent\Users\1146072889\QQ\WinTemp\RichOle\1P1XZLGICG(URWGZS[CWJ0L.png"/>
          <p:cNvPicPr>
            <a:picLocks noChangeAspect="1" noChangeArrowheads="1"/>
          </p:cNvPicPr>
          <p:nvPr/>
        </p:nvPicPr>
        <p:blipFill>
          <a:blip r:embed="rId3" cstate="print"/>
          <a:srcRect/>
          <a:stretch>
            <a:fillRect/>
          </a:stretch>
        </p:blipFill>
        <p:spPr bwMode="auto">
          <a:xfrm>
            <a:off x="857224" y="1071550"/>
            <a:ext cx="7581900" cy="3609975"/>
          </a:xfrm>
          <a:prstGeom prst="rect">
            <a:avLst/>
          </a:prstGeom>
          <a:noFill/>
        </p:spPr>
      </p:pic>
    </p:spTree>
    <p:extLst>
      <p:ext uri="{BB962C8B-B14F-4D97-AF65-F5344CB8AC3E}">
        <p14:creationId xmlns:p14="http://schemas.microsoft.com/office/powerpoint/2010/main" xmlns="" val="900246737"/>
      </p:ext>
    </p:extLst>
  </p:cSld>
  <p:clrMapOvr>
    <a:masterClrMapping/>
  </p:clrMapOvr>
  <mc:AlternateContent xmlns:mc="http://schemas.openxmlformats.org/markup-compatibility/2006">
    <mc:Choice xmlns:p14="http://schemas.microsoft.com/office/powerpoint/2010/main" xmlns="" Requires="p14">
      <p:transition spd="slow" p14:dur="1600">
        <p14:prism dir="d"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2" grpId="0"/>
      <p:bldP spid="33" grpId="0"/>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3120</Words>
  <Application>Microsoft Office PowerPoint</Application>
  <PresentationFormat>全屏显示(16:10)</PresentationFormat>
  <Paragraphs>706</Paragraphs>
  <Slides>64</Slides>
  <Notes>64</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China</cp:lastModifiedBy>
  <cp:revision>140</cp:revision>
  <dcterms:created xsi:type="dcterms:W3CDTF">2014-10-09T01:20:21Z</dcterms:created>
  <dcterms:modified xsi:type="dcterms:W3CDTF">2018-01-17T23:50:23Z</dcterms:modified>
  <cp:category>https://800sucai.taobao.com</cp:category>
</cp:coreProperties>
</file>